
<file path=[Content_Types].xml><?xml version="1.0" encoding="utf-8"?>
<Types xmlns="http://schemas.openxmlformats.org/package/2006/content-types">
  <Default Extension="emf" ContentType="image/x-emf"/>
  <Default Extension="gif" ContentType="image/gif"/>
  <Default Extension="jpeg" ContentType="image/jpeg"/>
  <Default Extension="mov" ContentType="video/quicktime"/>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80" r:id="rId4"/>
  </p:sldMasterIdLst>
  <p:notesMasterIdLst>
    <p:notesMasterId r:id="rId59"/>
  </p:notesMasterIdLst>
  <p:sldIdLst>
    <p:sldId id="984" r:id="rId5"/>
    <p:sldId id="1022" r:id="rId6"/>
    <p:sldId id="965" r:id="rId7"/>
    <p:sldId id="1032" r:id="rId8"/>
    <p:sldId id="968" r:id="rId9"/>
    <p:sldId id="1908" r:id="rId10"/>
    <p:sldId id="969" r:id="rId11"/>
    <p:sldId id="970" r:id="rId12"/>
    <p:sldId id="972" r:id="rId13"/>
    <p:sldId id="973" r:id="rId14"/>
    <p:sldId id="1895" r:id="rId15"/>
    <p:sldId id="1896" r:id="rId16"/>
    <p:sldId id="1909" r:id="rId17"/>
    <p:sldId id="976" r:id="rId18"/>
    <p:sldId id="977" r:id="rId19"/>
    <p:sldId id="978" r:id="rId20"/>
    <p:sldId id="1086" r:id="rId21"/>
    <p:sldId id="1087" r:id="rId22"/>
    <p:sldId id="1088" r:id="rId23"/>
    <p:sldId id="1089" r:id="rId24"/>
    <p:sldId id="1090" r:id="rId25"/>
    <p:sldId id="1897" r:id="rId26"/>
    <p:sldId id="1891" r:id="rId27"/>
    <p:sldId id="980" r:id="rId28"/>
    <p:sldId id="1894" r:id="rId29"/>
    <p:sldId id="979" r:id="rId30"/>
    <p:sldId id="1893" r:id="rId31"/>
    <p:sldId id="1899" r:id="rId32"/>
    <p:sldId id="1898" r:id="rId33"/>
    <p:sldId id="256" r:id="rId34"/>
    <p:sldId id="1900" r:id="rId35"/>
    <p:sldId id="1913" r:id="rId36"/>
    <p:sldId id="1910" r:id="rId37"/>
    <p:sldId id="1914" r:id="rId38"/>
    <p:sldId id="1911" r:id="rId39"/>
    <p:sldId id="1912" r:id="rId40"/>
    <p:sldId id="1915" r:id="rId41"/>
    <p:sldId id="1916" r:id="rId42"/>
    <p:sldId id="410" r:id="rId43"/>
    <p:sldId id="1901" r:id="rId44"/>
    <p:sldId id="1903" r:id="rId45"/>
    <p:sldId id="1902" r:id="rId46"/>
    <p:sldId id="432" r:id="rId47"/>
    <p:sldId id="1905" r:id="rId48"/>
    <p:sldId id="434" r:id="rId49"/>
    <p:sldId id="1907" r:id="rId50"/>
    <p:sldId id="1906" r:id="rId51"/>
    <p:sldId id="668" r:id="rId52"/>
    <p:sldId id="669" r:id="rId53"/>
    <p:sldId id="1098" r:id="rId54"/>
    <p:sldId id="674" r:id="rId55"/>
    <p:sldId id="688" r:id="rId56"/>
    <p:sldId id="675" r:id="rId57"/>
    <p:sldId id="689" r:id="rId58"/>
  </p:sldIdLst>
  <p:sldSz cx="9144000" cy="6858000" type="screen4x3"/>
  <p:notesSz cx="7010400" cy="92964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Rimma Belenkaya" initials="" lastIdx="2" clrIdx="0"/>
  <p:cmAuthor id="1" name="Erica Stanoch" initials="" lastIdx="19" clrIdx="1"/>
  <p:cmAuthor id="2" name="Peter Rijnbeek" initials="PR" lastIdx="1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5B4D8"/>
    <a:srgbClr val="5182BB"/>
    <a:srgbClr val="D9D9D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82047A0-5F8A-4BBE-AB60-A37E5D643FF8}">
  <a:tblStyle styleId="{282047A0-5F8A-4BBE-AB60-A37E5D643FF8}" styleName="Table_0">
    <a:wholeTbl>
      <a:tcStyle>
        <a:tcBdr>
          <a:left>
            <a:ln w="9525" cap="flat" cmpd="sng">
              <a:solidFill>
                <a:srgbClr val="9E9E9E"/>
              </a:solidFill>
              <a:prstDash val="solid"/>
              <a:round/>
              <a:headEnd type="none" w="med" len="med"/>
              <a:tailEnd type="none" w="med" len="med"/>
            </a:ln>
          </a:left>
          <a:right>
            <a:ln w="9525" cap="flat" cmpd="sng">
              <a:solidFill>
                <a:srgbClr val="9E9E9E"/>
              </a:solidFill>
              <a:prstDash val="solid"/>
              <a:round/>
              <a:headEnd type="none" w="med" len="med"/>
              <a:tailEnd type="none" w="med" len="med"/>
            </a:ln>
          </a:right>
          <a:top>
            <a:ln w="9525" cap="flat" cmpd="sng">
              <a:solidFill>
                <a:srgbClr val="9E9E9E"/>
              </a:solidFill>
              <a:prstDash val="solid"/>
              <a:round/>
              <a:headEnd type="none" w="med" len="med"/>
              <a:tailEnd type="none" w="med" len="med"/>
            </a:ln>
          </a:top>
          <a:bottom>
            <a:ln w="9525" cap="flat" cmpd="sng">
              <a:solidFill>
                <a:srgbClr val="9E9E9E"/>
              </a:solidFill>
              <a:prstDash val="solid"/>
              <a:round/>
              <a:headEnd type="none" w="med" len="med"/>
              <a:tailEnd type="none" w="med" len="med"/>
            </a:ln>
          </a:bottom>
          <a:insideH>
            <a:ln w="9525" cap="flat" cmpd="sng">
              <a:solidFill>
                <a:srgbClr val="9E9E9E"/>
              </a:solidFill>
              <a:prstDash val="solid"/>
              <a:round/>
              <a:headEnd type="none" w="med" len="med"/>
              <a:tailEnd type="none" w="med" len="med"/>
            </a:ln>
          </a:insideH>
          <a:insideV>
            <a:ln w="9525" cap="flat" cmpd="sng">
              <a:solidFill>
                <a:srgbClr val="9E9E9E"/>
              </a:solidFill>
              <a:prstDash val="solid"/>
              <a:round/>
              <a:headEnd type="none" w="med" len="med"/>
              <a:tailEnd type="none" w="med" len="med"/>
            </a:ln>
          </a:insideV>
        </a:tcBdr>
      </a:tcStyle>
    </a:wholeTbl>
  </a:tblStyle>
  <a:tblStyle styleId="{969E380D-7EF0-46B0-BE8E-688EA0314A7F}" styleName="Table_1"/>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411"/>
    <p:restoredTop sz="95150"/>
  </p:normalViewPr>
  <p:slideViewPr>
    <p:cSldViewPr>
      <p:cViewPr varScale="1">
        <p:scale>
          <a:sx n="116" d="100"/>
          <a:sy n="116" d="100"/>
        </p:scale>
        <p:origin x="1336" y="176"/>
      </p:cViewPr>
      <p:guideLst>
        <p:guide orient="horz" pos="2160"/>
        <p:guide pos="2880"/>
      </p:guideLst>
    </p:cSldViewPr>
  </p:slideViewPr>
  <p:notesTextViewPr>
    <p:cViewPr>
      <p:scale>
        <a:sx n="1" d="1"/>
        <a:sy n="1" d="1"/>
      </p:scale>
      <p:origin x="0" y="0"/>
    </p:cViewPr>
  </p:notesTextViewPr>
  <p:sorterViewPr>
    <p:cViewPr>
      <p:scale>
        <a:sx n="75" d="100"/>
        <a:sy n="75" d="100"/>
      </p:scale>
      <p:origin x="0" y="-30496"/>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5" Type="http://schemas.openxmlformats.org/officeDocument/2006/relationships/slide" Target="slides/slide1.xml"/><Relationship Id="rId61" Type="http://schemas.openxmlformats.org/officeDocument/2006/relationships/presProps" Target="presProp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notesMaster" Target="notesMasters/notesMaster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1" y="1"/>
            <a:ext cx="3037839" cy="464819"/>
          </a:xfrm>
          <a:prstGeom prst="rect">
            <a:avLst/>
          </a:prstGeom>
          <a:noFill/>
          <a:ln>
            <a:noFill/>
          </a:ln>
        </p:spPr>
        <p:txBody>
          <a:bodyPr lIns="91410" tIns="91410" rIns="91410" bIns="91410" anchor="t" anchorCtr="0"/>
          <a:lstStyle>
            <a:lvl1pPr marL="0" marR="0" lvl="0" indent="0" algn="l" rtl="0">
              <a:spcBef>
                <a:spcPts val="0"/>
              </a:spcBef>
              <a:buNone/>
              <a:defRPr sz="1200" b="0" i="0" u="none" strike="noStrike" cap="none">
                <a:solidFill>
                  <a:schemeClr val="dk1"/>
                </a:solidFill>
                <a:latin typeface="Calibri"/>
                <a:ea typeface="Calibri"/>
                <a:cs typeface="Calibri"/>
                <a:sym typeface="Calibri"/>
              </a:defRPr>
            </a:lvl1pPr>
            <a:lvl2pPr marL="457124" marR="0" lvl="1" indent="0" algn="l" rtl="0">
              <a:spcBef>
                <a:spcPts val="0"/>
              </a:spcBef>
              <a:buNone/>
              <a:defRPr sz="1800" b="0" i="0" u="none" strike="noStrike" cap="none">
                <a:solidFill>
                  <a:schemeClr val="dk1"/>
                </a:solidFill>
                <a:latin typeface="Calibri"/>
                <a:ea typeface="Calibri"/>
                <a:cs typeface="Calibri"/>
                <a:sym typeface="Calibri"/>
              </a:defRPr>
            </a:lvl2pPr>
            <a:lvl3pPr marL="914248" marR="0" lvl="2" indent="0" algn="l" rtl="0">
              <a:spcBef>
                <a:spcPts val="0"/>
              </a:spcBef>
              <a:buNone/>
              <a:defRPr sz="1800" b="0" i="0" u="none" strike="noStrike" cap="none">
                <a:solidFill>
                  <a:schemeClr val="dk1"/>
                </a:solidFill>
                <a:latin typeface="Calibri"/>
                <a:ea typeface="Calibri"/>
                <a:cs typeface="Calibri"/>
                <a:sym typeface="Calibri"/>
              </a:defRPr>
            </a:lvl3pPr>
            <a:lvl4pPr marL="1371372" marR="0" lvl="3" indent="0" algn="l" rtl="0">
              <a:spcBef>
                <a:spcPts val="0"/>
              </a:spcBef>
              <a:buNone/>
              <a:defRPr sz="1800" b="0" i="0" u="none" strike="noStrike" cap="none">
                <a:solidFill>
                  <a:schemeClr val="dk1"/>
                </a:solidFill>
                <a:latin typeface="Calibri"/>
                <a:ea typeface="Calibri"/>
                <a:cs typeface="Calibri"/>
                <a:sym typeface="Calibri"/>
              </a:defRPr>
            </a:lvl4pPr>
            <a:lvl5pPr marL="1828495" marR="0" lvl="4" indent="0" algn="l" rtl="0">
              <a:spcBef>
                <a:spcPts val="0"/>
              </a:spcBef>
              <a:buNone/>
              <a:defRPr sz="1800" b="0" i="0" u="none" strike="noStrike" cap="none">
                <a:solidFill>
                  <a:schemeClr val="dk1"/>
                </a:solidFill>
                <a:latin typeface="Calibri"/>
                <a:ea typeface="Calibri"/>
                <a:cs typeface="Calibri"/>
                <a:sym typeface="Calibri"/>
              </a:defRPr>
            </a:lvl5pPr>
            <a:lvl6pPr marL="2285620" marR="0" lvl="5" indent="0" algn="l" rtl="0">
              <a:spcBef>
                <a:spcPts val="0"/>
              </a:spcBef>
              <a:buNone/>
              <a:defRPr sz="1800" b="0" i="0" u="none" strike="noStrike" cap="none">
                <a:solidFill>
                  <a:schemeClr val="dk1"/>
                </a:solidFill>
                <a:latin typeface="Calibri"/>
                <a:ea typeface="Calibri"/>
                <a:cs typeface="Calibri"/>
                <a:sym typeface="Calibri"/>
              </a:defRPr>
            </a:lvl6pPr>
            <a:lvl7pPr marL="2742744" marR="0" lvl="6" indent="0" algn="l" rtl="0">
              <a:spcBef>
                <a:spcPts val="0"/>
              </a:spcBef>
              <a:buNone/>
              <a:defRPr sz="1800" b="0" i="0" u="none" strike="noStrike" cap="none">
                <a:solidFill>
                  <a:schemeClr val="dk1"/>
                </a:solidFill>
                <a:latin typeface="Calibri"/>
                <a:ea typeface="Calibri"/>
                <a:cs typeface="Calibri"/>
                <a:sym typeface="Calibri"/>
              </a:defRPr>
            </a:lvl7pPr>
            <a:lvl8pPr marL="3199867" marR="0" lvl="7" indent="0" algn="l" rtl="0">
              <a:spcBef>
                <a:spcPts val="0"/>
              </a:spcBef>
              <a:buNone/>
              <a:defRPr sz="1800" b="0" i="0" u="none" strike="noStrike" cap="none">
                <a:solidFill>
                  <a:schemeClr val="dk1"/>
                </a:solidFill>
                <a:latin typeface="Calibri"/>
                <a:ea typeface="Calibri"/>
                <a:cs typeface="Calibri"/>
                <a:sym typeface="Calibri"/>
              </a:defRPr>
            </a:lvl8pPr>
            <a:lvl9pPr marL="3656992"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4" name="Shape 4"/>
          <p:cNvSpPr txBox="1">
            <a:spLocks noGrp="1"/>
          </p:cNvSpPr>
          <p:nvPr>
            <p:ph type="dt" idx="10"/>
          </p:nvPr>
        </p:nvSpPr>
        <p:spPr>
          <a:xfrm>
            <a:off x="3970938" y="1"/>
            <a:ext cx="3037839" cy="464819"/>
          </a:xfrm>
          <a:prstGeom prst="rect">
            <a:avLst/>
          </a:prstGeom>
          <a:noFill/>
          <a:ln>
            <a:noFill/>
          </a:ln>
        </p:spPr>
        <p:txBody>
          <a:bodyPr lIns="91410" tIns="91410" rIns="91410" bIns="91410" anchor="t" anchorCtr="0"/>
          <a:lstStyle>
            <a:lvl1pPr marL="0" marR="0" lvl="0" indent="0" algn="r" rtl="0">
              <a:spcBef>
                <a:spcPts val="0"/>
              </a:spcBef>
              <a:buNone/>
              <a:defRPr sz="1200" b="0" i="0" u="none" strike="noStrike" cap="none">
                <a:solidFill>
                  <a:schemeClr val="dk1"/>
                </a:solidFill>
                <a:latin typeface="Calibri"/>
                <a:ea typeface="Calibri"/>
                <a:cs typeface="Calibri"/>
                <a:sym typeface="Calibri"/>
              </a:defRPr>
            </a:lvl1pPr>
            <a:lvl2pPr marL="457124" marR="0" lvl="1" indent="0" algn="l" rtl="0">
              <a:spcBef>
                <a:spcPts val="0"/>
              </a:spcBef>
              <a:buNone/>
              <a:defRPr sz="1800" b="0" i="0" u="none" strike="noStrike" cap="none">
                <a:solidFill>
                  <a:schemeClr val="dk1"/>
                </a:solidFill>
                <a:latin typeface="Calibri"/>
                <a:ea typeface="Calibri"/>
                <a:cs typeface="Calibri"/>
                <a:sym typeface="Calibri"/>
              </a:defRPr>
            </a:lvl2pPr>
            <a:lvl3pPr marL="914248" marR="0" lvl="2" indent="0" algn="l" rtl="0">
              <a:spcBef>
                <a:spcPts val="0"/>
              </a:spcBef>
              <a:buNone/>
              <a:defRPr sz="1800" b="0" i="0" u="none" strike="noStrike" cap="none">
                <a:solidFill>
                  <a:schemeClr val="dk1"/>
                </a:solidFill>
                <a:latin typeface="Calibri"/>
                <a:ea typeface="Calibri"/>
                <a:cs typeface="Calibri"/>
                <a:sym typeface="Calibri"/>
              </a:defRPr>
            </a:lvl3pPr>
            <a:lvl4pPr marL="1371372" marR="0" lvl="3" indent="0" algn="l" rtl="0">
              <a:spcBef>
                <a:spcPts val="0"/>
              </a:spcBef>
              <a:buNone/>
              <a:defRPr sz="1800" b="0" i="0" u="none" strike="noStrike" cap="none">
                <a:solidFill>
                  <a:schemeClr val="dk1"/>
                </a:solidFill>
                <a:latin typeface="Calibri"/>
                <a:ea typeface="Calibri"/>
                <a:cs typeface="Calibri"/>
                <a:sym typeface="Calibri"/>
              </a:defRPr>
            </a:lvl4pPr>
            <a:lvl5pPr marL="1828495" marR="0" lvl="4" indent="0" algn="l" rtl="0">
              <a:spcBef>
                <a:spcPts val="0"/>
              </a:spcBef>
              <a:buNone/>
              <a:defRPr sz="1800" b="0" i="0" u="none" strike="noStrike" cap="none">
                <a:solidFill>
                  <a:schemeClr val="dk1"/>
                </a:solidFill>
                <a:latin typeface="Calibri"/>
                <a:ea typeface="Calibri"/>
                <a:cs typeface="Calibri"/>
                <a:sym typeface="Calibri"/>
              </a:defRPr>
            </a:lvl5pPr>
            <a:lvl6pPr marL="2285620" marR="0" lvl="5" indent="0" algn="l" rtl="0">
              <a:spcBef>
                <a:spcPts val="0"/>
              </a:spcBef>
              <a:buNone/>
              <a:defRPr sz="1800" b="0" i="0" u="none" strike="noStrike" cap="none">
                <a:solidFill>
                  <a:schemeClr val="dk1"/>
                </a:solidFill>
                <a:latin typeface="Calibri"/>
                <a:ea typeface="Calibri"/>
                <a:cs typeface="Calibri"/>
                <a:sym typeface="Calibri"/>
              </a:defRPr>
            </a:lvl6pPr>
            <a:lvl7pPr marL="2742744" marR="0" lvl="6" indent="0" algn="l" rtl="0">
              <a:spcBef>
                <a:spcPts val="0"/>
              </a:spcBef>
              <a:buNone/>
              <a:defRPr sz="1800" b="0" i="0" u="none" strike="noStrike" cap="none">
                <a:solidFill>
                  <a:schemeClr val="dk1"/>
                </a:solidFill>
                <a:latin typeface="Calibri"/>
                <a:ea typeface="Calibri"/>
                <a:cs typeface="Calibri"/>
                <a:sym typeface="Calibri"/>
              </a:defRPr>
            </a:lvl7pPr>
            <a:lvl8pPr marL="3199867" marR="0" lvl="7" indent="0" algn="l" rtl="0">
              <a:spcBef>
                <a:spcPts val="0"/>
              </a:spcBef>
              <a:buNone/>
              <a:defRPr sz="1800" b="0" i="0" u="none" strike="noStrike" cap="none">
                <a:solidFill>
                  <a:schemeClr val="dk1"/>
                </a:solidFill>
                <a:latin typeface="Calibri"/>
                <a:ea typeface="Calibri"/>
                <a:cs typeface="Calibri"/>
                <a:sym typeface="Calibri"/>
              </a:defRPr>
            </a:lvl8pPr>
            <a:lvl9pPr marL="3656992"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5" name="Shape 5"/>
          <p:cNvSpPr>
            <a:spLocks noGrp="1" noRot="1" noChangeAspect="1"/>
          </p:cNvSpPr>
          <p:nvPr>
            <p:ph type="sldImg" idx="3"/>
          </p:nvPr>
        </p:nvSpPr>
        <p:spPr>
          <a:xfrm>
            <a:off x="1181100" y="696913"/>
            <a:ext cx="4648200"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701040" y="4415790"/>
            <a:ext cx="5608319" cy="4183379"/>
          </a:xfrm>
          <a:prstGeom prst="rect">
            <a:avLst/>
          </a:prstGeom>
          <a:noFill/>
          <a:ln>
            <a:noFill/>
          </a:ln>
        </p:spPr>
        <p:txBody>
          <a:bodyPr lIns="91410" tIns="91410" rIns="91410" bIns="91410" anchor="t" anchorCtr="0"/>
          <a:lstStyle>
            <a:lvl1pPr marL="0" marR="0" lvl="0" indent="0" algn="l"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200" b="0" i="0" u="none" strike="noStrike" cap="none">
                <a:solidFill>
                  <a:schemeClr val="dk1"/>
                </a:solidFill>
                <a:latin typeface="Calibri"/>
                <a:ea typeface="Calibri"/>
                <a:cs typeface="Calibri"/>
                <a:sym typeface="Calibri"/>
              </a:defRPr>
            </a:lvl2pPr>
            <a:lvl3pPr marL="914400" marR="0" lvl="2" indent="0" algn="l" rtl="0">
              <a:spcBef>
                <a:spcPts val="0"/>
              </a:spcBef>
              <a:buNone/>
              <a:defRPr sz="1200" b="0" i="0" u="none" strike="noStrike" cap="none">
                <a:solidFill>
                  <a:schemeClr val="dk1"/>
                </a:solidFill>
                <a:latin typeface="Calibri"/>
                <a:ea typeface="Calibri"/>
                <a:cs typeface="Calibri"/>
                <a:sym typeface="Calibri"/>
              </a:defRPr>
            </a:lvl3pPr>
            <a:lvl4pPr marL="1371600" marR="0" lvl="3" indent="0" algn="l" rtl="0">
              <a:spcBef>
                <a:spcPts val="0"/>
              </a:spcBef>
              <a:buNone/>
              <a:defRPr sz="1200" b="0" i="0" u="none" strike="noStrike" cap="none">
                <a:solidFill>
                  <a:schemeClr val="dk1"/>
                </a:solidFill>
                <a:latin typeface="Calibri"/>
                <a:ea typeface="Calibri"/>
                <a:cs typeface="Calibri"/>
                <a:sym typeface="Calibri"/>
              </a:defRPr>
            </a:lvl4pPr>
            <a:lvl5pPr marL="1828800" marR="0" lvl="4" indent="0" algn="l" rtl="0">
              <a:spcBef>
                <a:spcPts val="0"/>
              </a:spcBef>
              <a:buNone/>
              <a:defRPr sz="1200" b="0" i="0" u="none" strike="noStrike" cap="none">
                <a:solidFill>
                  <a:schemeClr val="dk1"/>
                </a:solidFill>
                <a:latin typeface="Calibri"/>
                <a:ea typeface="Calibri"/>
                <a:cs typeface="Calibri"/>
                <a:sym typeface="Calibri"/>
              </a:defRPr>
            </a:lvl5pPr>
            <a:lvl6pPr marL="2286000" marR="0" lvl="5" indent="0" algn="l" rtl="0">
              <a:spcBef>
                <a:spcPts val="0"/>
              </a:spcBef>
              <a:buNone/>
              <a:defRPr sz="1200" b="0" i="0" u="none" strike="noStrike" cap="none">
                <a:solidFill>
                  <a:schemeClr val="dk1"/>
                </a:solidFill>
                <a:latin typeface="Calibri"/>
                <a:ea typeface="Calibri"/>
                <a:cs typeface="Calibri"/>
                <a:sym typeface="Calibri"/>
              </a:defRPr>
            </a:lvl6pPr>
            <a:lvl7pPr marL="2743200" marR="0" lvl="6" indent="0" algn="l" rtl="0">
              <a:spcBef>
                <a:spcPts val="0"/>
              </a:spcBef>
              <a:buNone/>
              <a:defRPr sz="1200" b="0" i="0" u="none" strike="noStrike" cap="none">
                <a:solidFill>
                  <a:schemeClr val="dk1"/>
                </a:solidFill>
                <a:latin typeface="Calibri"/>
                <a:ea typeface="Calibri"/>
                <a:cs typeface="Calibri"/>
                <a:sym typeface="Calibri"/>
              </a:defRPr>
            </a:lvl7pPr>
            <a:lvl8pPr marL="3200400" marR="0" lvl="7" indent="0" algn="l" rtl="0">
              <a:spcBef>
                <a:spcPts val="0"/>
              </a:spcBef>
              <a:buNone/>
              <a:defRPr sz="1200" b="0" i="0" u="none" strike="noStrike" cap="none">
                <a:solidFill>
                  <a:schemeClr val="dk1"/>
                </a:solidFill>
                <a:latin typeface="Calibri"/>
                <a:ea typeface="Calibri"/>
                <a:cs typeface="Calibri"/>
                <a:sym typeface="Calibri"/>
              </a:defRPr>
            </a:lvl8pPr>
            <a:lvl9pPr marL="3657600" marR="0" lvl="8" indent="0" algn="l" rtl="0">
              <a:spcBef>
                <a:spcPts val="0"/>
              </a:spcBef>
              <a:buNone/>
              <a:defRPr sz="1200" b="0" i="0" u="none" strike="noStrike" cap="none">
                <a:solidFill>
                  <a:schemeClr val="dk1"/>
                </a:solidFill>
                <a:latin typeface="Calibri"/>
                <a:ea typeface="Calibri"/>
                <a:cs typeface="Calibri"/>
                <a:sym typeface="Calibri"/>
              </a:defRPr>
            </a:lvl9pPr>
          </a:lstStyle>
          <a:p>
            <a:endParaRPr/>
          </a:p>
        </p:txBody>
      </p:sp>
      <p:sp>
        <p:nvSpPr>
          <p:cNvPr id="7" name="Shape 7"/>
          <p:cNvSpPr txBox="1">
            <a:spLocks noGrp="1"/>
          </p:cNvSpPr>
          <p:nvPr>
            <p:ph type="ftr" idx="11"/>
          </p:nvPr>
        </p:nvSpPr>
        <p:spPr>
          <a:xfrm>
            <a:off x="1" y="8829968"/>
            <a:ext cx="3037839" cy="464819"/>
          </a:xfrm>
          <a:prstGeom prst="rect">
            <a:avLst/>
          </a:prstGeom>
          <a:noFill/>
          <a:ln>
            <a:noFill/>
          </a:ln>
        </p:spPr>
        <p:txBody>
          <a:bodyPr lIns="91410" tIns="91410" rIns="91410" bIns="91410" anchor="b" anchorCtr="0"/>
          <a:lstStyle>
            <a:lvl1pPr marL="0" marR="0" lvl="0" indent="0" algn="l" rtl="0">
              <a:spcBef>
                <a:spcPts val="0"/>
              </a:spcBef>
              <a:buNone/>
              <a:defRPr sz="1200" b="0" i="0" u="none" strike="noStrike" cap="none">
                <a:solidFill>
                  <a:schemeClr val="dk1"/>
                </a:solidFill>
                <a:latin typeface="Calibri"/>
                <a:ea typeface="Calibri"/>
                <a:cs typeface="Calibri"/>
                <a:sym typeface="Calibri"/>
              </a:defRPr>
            </a:lvl1pPr>
            <a:lvl2pPr marL="457124" marR="0" lvl="1" indent="0" algn="l" rtl="0">
              <a:spcBef>
                <a:spcPts val="0"/>
              </a:spcBef>
              <a:buNone/>
              <a:defRPr sz="1800" b="0" i="0" u="none" strike="noStrike" cap="none">
                <a:solidFill>
                  <a:schemeClr val="dk1"/>
                </a:solidFill>
                <a:latin typeface="Calibri"/>
                <a:ea typeface="Calibri"/>
                <a:cs typeface="Calibri"/>
                <a:sym typeface="Calibri"/>
              </a:defRPr>
            </a:lvl2pPr>
            <a:lvl3pPr marL="914248" marR="0" lvl="2" indent="0" algn="l" rtl="0">
              <a:spcBef>
                <a:spcPts val="0"/>
              </a:spcBef>
              <a:buNone/>
              <a:defRPr sz="1800" b="0" i="0" u="none" strike="noStrike" cap="none">
                <a:solidFill>
                  <a:schemeClr val="dk1"/>
                </a:solidFill>
                <a:latin typeface="Calibri"/>
                <a:ea typeface="Calibri"/>
                <a:cs typeface="Calibri"/>
                <a:sym typeface="Calibri"/>
              </a:defRPr>
            </a:lvl3pPr>
            <a:lvl4pPr marL="1371372" marR="0" lvl="3" indent="0" algn="l" rtl="0">
              <a:spcBef>
                <a:spcPts val="0"/>
              </a:spcBef>
              <a:buNone/>
              <a:defRPr sz="1800" b="0" i="0" u="none" strike="noStrike" cap="none">
                <a:solidFill>
                  <a:schemeClr val="dk1"/>
                </a:solidFill>
                <a:latin typeface="Calibri"/>
                <a:ea typeface="Calibri"/>
                <a:cs typeface="Calibri"/>
                <a:sym typeface="Calibri"/>
              </a:defRPr>
            </a:lvl4pPr>
            <a:lvl5pPr marL="1828495" marR="0" lvl="4" indent="0" algn="l" rtl="0">
              <a:spcBef>
                <a:spcPts val="0"/>
              </a:spcBef>
              <a:buNone/>
              <a:defRPr sz="1800" b="0" i="0" u="none" strike="noStrike" cap="none">
                <a:solidFill>
                  <a:schemeClr val="dk1"/>
                </a:solidFill>
                <a:latin typeface="Calibri"/>
                <a:ea typeface="Calibri"/>
                <a:cs typeface="Calibri"/>
                <a:sym typeface="Calibri"/>
              </a:defRPr>
            </a:lvl5pPr>
            <a:lvl6pPr marL="2285620" marR="0" lvl="5" indent="0" algn="l" rtl="0">
              <a:spcBef>
                <a:spcPts val="0"/>
              </a:spcBef>
              <a:buNone/>
              <a:defRPr sz="1800" b="0" i="0" u="none" strike="noStrike" cap="none">
                <a:solidFill>
                  <a:schemeClr val="dk1"/>
                </a:solidFill>
                <a:latin typeface="Calibri"/>
                <a:ea typeface="Calibri"/>
                <a:cs typeface="Calibri"/>
                <a:sym typeface="Calibri"/>
              </a:defRPr>
            </a:lvl6pPr>
            <a:lvl7pPr marL="2742744" marR="0" lvl="6" indent="0" algn="l" rtl="0">
              <a:spcBef>
                <a:spcPts val="0"/>
              </a:spcBef>
              <a:buNone/>
              <a:defRPr sz="1800" b="0" i="0" u="none" strike="noStrike" cap="none">
                <a:solidFill>
                  <a:schemeClr val="dk1"/>
                </a:solidFill>
                <a:latin typeface="Calibri"/>
                <a:ea typeface="Calibri"/>
                <a:cs typeface="Calibri"/>
                <a:sym typeface="Calibri"/>
              </a:defRPr>
            </a:lvl7pPr>
            <a:lvl8pPr marL="3199867" marR="0" lvl="7" indent="0" algn="l" rtl="0">
              <a:spcBef>
                <a:spcPts val="0"/>
              </a:spcBef>
              <a:buNone/>
              <a:defRPr sz="1800" b="0" i="0" u="none" strike="noStrike" cap="none">
                <a:solidFill>
                  <a:schemeClr val="dk1"/>
                </a:solidFill>
                <a:latin typeface="Calibri"/>
                <a:ea typeface="Calibri"/>
                <a:cs typeface="Calibri"/>
                <a:sym typeface="Calibri"/>
              </a:defRPr>
            </a:lvl8pPr>
            <a:lvl9pPr marL="3656992"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8" name="Shape 8"/>
          <p:cNvSpPr txBox="1">
            <a:spLocks noGrp="1"/>
          </p:cNvSpPr>
          <p:nvPr>
            <p:ph type="sldNum" idx="12"/>
          </p:nvPr>
        </p:nvSpPr>
        <p:spPr>
          <a:xfrm>
            <a:off x="3970938" y="8829968"/>
            <a:ext cx="3037839" cy="464819"/>
          </a:xfrm>
          <a:prstGeom prst="rect">
            <a:avLst/>
          </a:prstGeom>
          <a:noFill/>
          <a:ln>
            <a:noFill/>
          </a:ln>
        </p:spPr>
        <p:txBody>
          <a:bodyPr lIns="93160" tIns="46567" rIns="93160" bIns="46567" anchor="b" anchorCtr="0">
            <a:noAutofit/>
          </a:bodyPr>
          <a:lstStyle/>
          <a:p>
            <a:pPr algn="r">
              <a:buSzPct val="25000"/>
            </a:pPr>
            <a:fld id="{00000000-1234-1234-1234-123412341234}" type="slidenum">
              <a:rPr lang="en-US" sz="1200" smtClean="0">
                <a:solidFill>
                  <a:schemeClr val="dk1"/>
                </a:solidFill>
                <a:latin typeface="Calibri"/>
                <a:ea typeface="Calibri"/>
                <a:cs typeface="Calibri"/>
                <a:sym typeface="Calibri"/>
              </a:rPr>
              <a:pPr algn="r">
                <a:buSzPct val="25000"/>
              </a:pPr>
              <a:t>‹#›</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294078128"/>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algn="r">
              <a:buSzPct val="25000"/>
            </a:pPr>
            <a:fld id="{00000000-1234-1234-1234-123412341234}" type="slidenum">
              <a:rPr lang="en-US" sz="1200" smtClean="0">
                <a:solidFill>
                  <a:schemeClr val="dk1"/>
                </a:solidFill>
                <a:latin typeface="Calibri"/>
                <a:ea typeface="Calibri"/>
                <a:cs typeface="Calibri"/>
                <a:sym typeface="Calibri"/>
              </a:rPr>
              <a:pPr algn="r">
                <a:buSzPct val="25000"/>
              </a:pPr>
              <a:t>8</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0919097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74E8E1-E050-6463-1644-4A9C81A9F257}"/>
            </a:ext>
          </a:extLst>
        </p:cNvPr>
        <p:cNvGrpSpPr/>
        <p:nvPr/>
      </p:nvGrpSpPr>
      <p:grpSpPr>
        <a:xfrm>
          <a:off x="0" y="0"/>
          <a:ext cx="0" cy="0"/>
          <a:chOff x="0" y="0"/>
          <a:chExt cx="0" cy="0"/>
        </a:xfrm>
      </p:grpSpPr>
      <p:sp>
        <p:nvSpPr>
          <p:cNvPr id="31746" name="Rectangle 7">
            <a:extLst>
              <a:ext uri="{FF2B5EF4-FFF2-40B4-BE49-F238E27FC236}">
                <a16:creationId xmlns:a16="http://schemas.microsoft.com/office/drawing/2014/main" id="{49C66B1C-741B-6F01-DEE1-F117C58902D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B6C4B7D9-85E2-4A3E-A806-5A3283E6ECDC}" type="slidenum">
              <a:rPr lang="en-US" altLang="nl-NL"/>
              <a:pPr eaLnBrk="1" hangingPunct="1"/>
              <a:t>11</a:t>
            </a:fld>
            <a:endParaRPr lang="en-US" altLang="nl-NL"/>
          </a:p>
        </p:txBody>
      </p:sp>
      <p:sp>
        <p:nvSpPr>
          <p:cNvPr id="31747" name="Rectangle 2">
            <a:extLst>
              <a:ext uri="{FF2B5EF4-FFF2-40B4-BE49-F238E27FC236}">
                <a16:creationId xmlns:a16="http://schemas.microsoft.com/office/drawing/2014/main" id="{9C74D11D-660D-3F03-16B2-56B0630E44E1}"/>
              </a:ext>
            </a:extLst>
          </p:cNvPr>
          <p:cNvSpPr>
            <a:spLocks noGrp="1" noRot="1" noChangeAspect="1" noChangeArrowheads="1" noTextEdit="1"/>
          </p:cNvSpPr>
          <p:nvPr>
            <p:ph type="sldImg"/>
          </p:nvPr>
        </p:nvSpPr>
        <p:spPr>
          <a:xfrm>
            <a:off x="1143000" y="684213"/>
            <a:ext cx="4572000" cy="3429000"/>
          </a:xfrm>
          <a:ln/>
        </p:spPr>
      </p:sp>
      <p:sp>
        <p:nvSpPr>
          <p:cNvPr id="31748" name="Rectangle 3">
            <a:extLst>
              <a:ext uri="{FF2B5EF4-FFF2-40B4-BE49-F238E27FC236}">
                <a16:creationId xmlns:a16="http://schemas.microsoft.com/office/drawing/2014/main" id="{BD36F3A8-168E-4013-628E-5A1B0FB93E42}"/>
              </a:ext>
            </a:extLst>
          </p:cNvPr>
          <p:cNvSpPr>
            <a:spLocks noGrp="1" noChangeArrowheads="1"/>
          </p:cNvSpPr>
          <p:nvPr>
            <p:ph type="body" idx="1"/>
          </p:nvPr>
        </p:nvSpPr>
        <p:spPr>
          <a:xfrm>
            <a:off x="914400" y="4343400"/>
            <a:ext cx="5029200" cy="411638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t>Doctors</a:t>
            </a:r>
            <a:r>
              <a:rPr lang="en-US" baseline="0" dirty="0"/>
              <a:t> are asked to give predictions on a daily basis as shown in this cartoon of a atrial fibrillation patient with the question “What is my risk of stroke in the next year now I have Atrial fibrillation?”</a:t>
            </a:r>
          </a:p>
          <a:p>
            <a:endParaRPr lang="en-US" baseline="0" dirty="0"/>
          </a:p>
          <a:p>
            <a:pPr eaLnBrk="1" hangingPunct="1"/>
            <a:r>
              <a:rPr lang="nl-NL" altLang="nl-NL" dirty="0" err="1"/>
              <a:t>What</a:t>
            </a:r>
            <a:r>
              <a:rPr lang="nl-NL" altLang="nl-NL" baseline="0" dirty="0"/>
              <a:t> are </a:t>
            </a:r>
            <a:r>
              <a:rPr lang="nl-NL" altLang="nl-NL" baseline="0" dirty="0" err="1"/>
              <a:t>the</a:t>
            </a:r>
            <a:r>
              <a:rPr lang="nl-NL" altLang="nl-NL" baseline="0" dirty="0"/>
              <a:t> options a </a:t>
            </a:r>
            <a:r>
              <a:rPr lang="nl-NL" altLang="nl-NL" baseline="0" dirty="0" err="1"/>
              <a:t>clinician</a:t>
            </a:r>
            <a:r>
              <a:rPr lang="nl-NL" altLang="nl-NL" baseline="0" dirty="0"/>
              <a:t> has </a:t>
            </a:r>
            <a:r>
              <a:rPr lang="nl-NL" altLang="nl-NL" baseline="0" dirty="0" err="1"/>
              <a:t>when</a:t>
            </a:r>
            <a:r>
              <a:rPr lang="nl-NL" altLang="nl-NL" baseline="0" dirty="0"/>
              <a:t> </a:t>
            </a:r>
            <a:r>
              <a:rPr lang="nl-NL" altLang="nl-NL" baseline="0" dirty="0" err="1"/>
              <a:t>confronted</a:t>
            </a:r>
            <a:r>
              <a:rPr lang="nl-NL" altLang="nl-NL" baseline="0" dirty="0"/>
              <a:t> </a:t>
            </a:r>
            <a:r>
              <a:rPr lang="nl-NL" altLang="nl-NL" baseline="0" dirty="0" err="1"/>
              <a:t>with</a:t>
            </a:r>
            <a:r>
              <a:rPr lang="nl-NL" altLang="nl-NL" baseline="0" dirty="0"/>
              <a:t> a </a:t>
            </a:r>
            <a:r>
              <a:rPr lang="nl-NL" altLang="nl-NL" baseline="0" dirty="0" err="1"/>
              <a:t>prediction</a:t>
            </a:r>
            <a:r>
              <a:rPr lang="nl-NL" altLang="nl-NL" baseline="0" dirty="0"/>
              <a:t> question? </a:t>
            </a:r>
          </a:p>
          <a:p>
            <a:pPr eaLnBrk="1" hangingPunct="1"/>
            <a:endParaRPr lang="nl-NL" altLang="nl-NL" baseline="0" dirty="0"/>
          </a:p>
          <a:p>
            <a:pPr eaLnBrk="1" hangingPunct="1"/>
            <a:r>
              <a:rPr lang="nl-NL" altLang="nl-NL" baseline="0" dirty="0"/>
              <a:t>He </a:t>
            </a:r>
            <a:r>
              <a:rPr lang="nl-NL" altLang="nl-NL" baseline="0" dirty="0" err="1"/>
              <a:t>could</a:t>
            </a:r>
            <a:r>
              <a:rPr lang="nl-NL" altLang="nl-NL" baseline="0" dirty="0"/>
              <a:t> of course </a:t>
            </a:r>
            <a:r>
              <a:rPr lang="nl-NL" altLang="nl-NL" baseline="0" dirty="0" err="1"/>
              <a:t>deny</a:t>
            </a:r>
            <a:r>
              <a:rPr lang="nl-NL" altLang="nl-NL" baseline="0" dirty="0"/>
              <a:t> </a:t>
            </a:r>
            <a:r>
              <a:rPr lang="nl-NL" altLang="nl-NL" baseline="0" dirty="0" err="1"/>
              <a:t>the</a:t>
            </a:r>
            <a:r>
              <a:rPr lang="nl-NL" altLang="nl-NL" baseline="0" dirty="0"/>
              <a:t> </a:t>
            </a:r>
            <a:r>
              <a:rPr lang="nl-NL" altLang="nl-NL" baseline="0" dirty="0" err="1"/>
              <a:t>ability</a:t>
            </a:r>
            <a:r>
              <a:rPr lang="nl-NL" altLang="nl-NL" baseline="0" dirty="0"/>
              <a:t> </a:t>
            </a:r>
            <a:r>
              <a:rPr lang="nl-NL" altLang="nl-NL" baseline="0" dirty="0" err="1"/>
              <a:t>to</a:t>
            </a:r>
            <a:r>
              <a:rPr lang="nl-NL" altLang="nl-NL" baseline="0" dirty="0"/>
              <a:t> </a:t>
            </a:r>
            <a:r>
              <a:rPr lang="nl-NL" altLang="nl-NL" baseline="0" dirty="0" err="1"/>
              <a:t>predict</a:t>
            </a:r>
            <a:r>
              <a:rPr lang="nl-NL" altLang="nl-NL" baseline="0" dirty="0"/>
              <a:t> at </a:t>
            </a:r>
            <a:r>
              <a:rPr lang="nl-NL" altLang="nl-NL" baseline="0" dirty="0" err="1"/>
              <a:t>the</a:t>
            </a:r>
            <a:r>
              <a:rPr lang="nl-NL" altLang="nl-NL" baseline="0" dirty="0"/>
              <a:t> </a:t>
            </a:r>
            <a:r>
              <a:rPr lang="nl-NL" altLang="nl-NL" baseline="0" dirty="0" err="1"/>
              <a:t>individual</a:t>
            </a:r>
            <a:r>
              <a:rPr lang="nl-NL" altLang="nl-NL" baseline="0" dirty="0"/>
              <a:t> </a:t>
            </a:r>
            <a:r>
              <a:rPr lang="nl-NL" altLang="nl-NL" baseline="0" dirty="0" err="1"/>
              <a:t>patient</a:t>
            </a:r>
            <a:r>
              <a:rPr lang="nl-NL" altLang="nl-NL" baseline="0" dirty="0"/>
              <a:t> level </a:t>
            </a:r>
            <a:r>
              <a:rPr lang="nl-NL" altLang="nl-NL" baseline="0" dirty="0" err="1"/>
              <a:t>and</a:t>
            </a:r>
            <a:r>
              <a:rPr lang="nl-NL" altLang="nl-NL" baseline="0" dirty="0"/>
              <a:t>, </a:t>
            </a:r>
            <a:r>
              <a:rPr lang="nl-NL" altLang="nl-NL" baseline="0" dirty="0" err="1"/>
              <a:t>although</a:t>
            </a:r>
            <a:r>
              <a:rPr lang="nl-NL" altLang="nl-NL" baseline="0" dirty="0"/>
              <a:t> </a:t>
            </a:r>
            <a:r>
              <a:rPr lang="nl-NL" altLang="nl-NL" baseline="0" dirty="0" err="1"/>
              <a:t>this</a:t>
            </a:r>
            <a:r>
              <a:rPr lang="nl-NL" altLang="nl-NL" baseline="0" dirty="0"/>
              <a:t> is </a:t>
            </a:r>
            <a:r>
              <a:rPr lang="nl-NL" altLang="nl-NL" baseline="0" dirty="0" err="1"/>
              <a:t>not</a:t>
            </a:r>
            <a:r>
              <a:rPr lang="nl-NL" altLang="nl-NL" baseline="0" dirty="0"/>
              <a:t> </a:t>
            </a:r>
            <a:r>
              <a:rPr lang="nl-NL" altLang="nl-NL" baseline="0" dirty="0" err="1"/>
              <a:t>the</a:t>
            </a:r>
            <a:r>
              <a:rPr lang="nl-NL" altLang="nl-NL" baseline="0" dirty="0"/>
              <a:t> </a:t>
            </a:r>
            <a:r>
              <a:rPr lang="nl-NL" altLang="nl-NL" baseline="0" dirty="0" err="1"/>
              <a:t>answer</a:t>
            </a:r>
            <a:r>
              <a:rPr lang="nl-NL" altLang="nl-NL" baseline="0" dirty="0"/>
              <a:t> </a:t>
            </a:r>
            <a:r>
              <a:rPr lang="nl-NL" altLang="nl-NL" baseline="0" dirty="0" err="1"/>
              <a:t>the</a:t>
            </a:r>
            <a:r>
              <a:rPr lang="nl-NL" altLang="nl-NL" baseline="0" dirty="0"/>
              <a:t> </a:t>
            </a:r>
            <a:r>
              <a:rPr lang="nl-NL" altLang="nl-NL" baseline="0" dirty="0" err="1"/>
              <a:t>patient</a:t>
            </a:r>
            <a:r>
              <a:rPr lang="nl-NL" altLang="nl-NL" baseline="0" dirty="0"/>
              <a:t> wants </a:t>
            </a:r>
            <a:r>
              <a:rPr lang="nl-NL" altLang="nl-NL" baseline="0" dirty="0" err="1"/>
              <a:t>to</a:t>
            </a:r>
            <a:r>
              <a:rPr lang="nl-NL" altLang="nl-NL" baseline="0" dirty="0"/>
              <a:t> </a:t>
            </a:r>
            <a:r>
              <a:rPr lang="nl-NL" altLang="nl-NL" baseline="0" dirty="0" err="1"/>
              <a:t>hear</a:t>
            </a:r>
            <a:r>
              <a:rPr lang="nl-NL" altLang="nl-NL" baseline="0" dirty="0"/>
              <a:t>, </a:t>
            </a:r>
            <a:r>
              <a:rPr lang="nl-NL" altLang="nl-NL" baseline="0" dirty="0" err="1"/>
              <a:t>this</a:t>
            </a:r>
            <a:r>
              <a:rPr lang="nl-NL" altLang="nl-NL" baseline="0" dirty="0"/>
              <a:t> is </a:t>
            </a:r>
            <a:r>
              <a:rPr lang="nl-NL" altLang="nl-NL" baseline="0" dirty="0" err="1"/>
              <a:t>sometimes</a:t>
            </a:r>
            <a:r>
              <a:rPr lang="nl-NL" altLang="nl-NL" baseline="0" dirty="0"/>
              <a:t> </a:t>
            </a:r>
            <a:r>
              <a:rPr lang="nl-NL" altLang="nl-NL" baseline="0" dirty="0" err="1"/>
              <a:t>to</a:t>
            </a:r>
            <a:r>
              <a:rPr lang="nl-NL" altLang="nl-NL" baseline="0" dirty="0"/>
              <a:t> most </a:t>
            </a:r>
            <a:r>
              <a:rPr lang="nl-NL" altLang="nl-NL" baseline="0" dirty="0" err="1"/>
              <a:t>sensible</a:t>
            </a:r>
            <a:r>
              <a:rPr lang="nl-NL" altLang="nl-NL" baseline="0" dirty="0"/>
              <a:t> </a:t>
            </a:r>
            <a:r>
              <a:rPr lang="nl-NL" altLang="nl-NL" baseline="0" dirty="0" err="1"/>
              <a:t>answer</a:t>
            </a:r>
            <a:r>
              <a:rPr lang="nl-NL" altLang="nl-NL" baseline="0" dirty="0"/>
              <a:t> </a:t>
            </a:r>
            <a:r>
              <a:rPr lang="nl-NL" altLang="nl-NL" baseline="0" dirty="0" err="1"/>
              <a:t>to</a:t>
            </a:r>
            <a:r>
              <a:rPr lang="nl-NL" altLang="nl-NL" baseline="0" dirty="0"/>
              <a:t> </a:t>
            </a:r>
            <a:r>
              <a:rPr lang="nl-NL" altLang="nl-NL" baseline="0" dirty="0" err="1"/>
              <a:t>give</a:t>
            </a:r>
            <a:r>
              <a:rPr lang="nl-NL" altLang="nl-NL" baseline="0" dirty="0"/>
              <a:t>.</a:t>
            </a:r>
          </a:p>
          <a:p>
            <a:pPr eaLnBrk="1" hangingPunct="1"/>
            <a:endParaRPr lang="nl-NL" altLang="nl-NL" baseline="0" dirty="0"/>
          </a:p>
          <a:p>
            <a:pPr eaLnBrk="1" hangingPunct="1"/>
            <a:r>
              <a:rPr lang="nl-NL" altLang="nl-NL" baseline="0" dirty="0"/>
              <a:t>He </a:t>
            </a:r>
            <a:r>
              <a:rPr lang="nl-NL" altLang="nl-NL" baseline="0" dirty="0" err="1"/>
              <a:t>could</a:t>
            </a:r>
            <a:r>
              <a:rPr lang="nl-NL" altLang="nl-NL" baseline="0" dirty="0"/>
              <a:t> </a:t>
            </a:r>
            <a:r>
              <a:rPr lang="nl-NL" altLang="nl-NL" baseline="0" dirty="0" err="1"/>
              <a:t>also</a:t>
            </a:r>
            <a:r>
              <a:rPr lang="nl-NL" altLang="nl-NL" baseline="0" dirty="0"/>
              <a:t> quote </a:t>
            </a:r>
            <a:r>
              <a:rPr lang="nl-NL" altLang="nl-NL" baseline="0" dirty="0" err="1"/>
              <a:t>an</a:t>
            </a:r>
            <a:r>
              <a:rPr lang="nl-NL" altLang="nl-NL" baseline="0" dirty="0"/>
              <a:t> overall </a:t>
            </a:r>
            <a:r>
              <a:rPr lang="nl-NL" altLang="nl-NL" baseline="0" dirty="0" err="1"/>
              <a:t>average</a:t>
            </a:r>
            <a:r>
              <a:rPr lang="nl-NL" altLang="nl-NL" baseline="0" dirty="0"/>
              <a:t> </a:t>
            </a:r>
            <a:r>
              <a:rPr lang="nl-NL" altLang="nl-NL" baseline="0" dirty="0" err="1"/>
              <a:t>to</a:t>
            </a:r>
            <a:r>
              <a:rPr lang="nl-NL" altLang="nl-NL" baseline="0" dirty="0"/>
              <a:t> </a:t>
            </a:r>
            <a:r>
              <a:rPr lang="nl-NL" altLang="nl-NL" baseline="0" dirty="0" err="1"/>
              <a:t>all</a:t>
            </a:r>
            <a:r>
              <a:rPr lang="nl-NL" altLang="nl-NL" baseline="0" dirty="0"/>
              <a:t> </a:t>
            </a:r>
            <a:r>
              <a:rPr lang="nl-NL" altLang="nl-NL" baseline="0" dirty="0" err="1"/>
              <a:t>patients</a:t>
            </a:r>
            <a:r>
              <a:rPr lang="nl-NL" altLang="nl-NL" baseline="0" dirty="0"/>
              <a:t> </a:t>
            </a:r>
            <a:r>
              <a:rPr lang="nl-NL" altLang="nl-NL" baseline="0" dirty="0" err="1"/>
              <a:t>with</a:t>
            </a:r>
            <a:r>
              <a:rPr lang="nl-NL" altLang="nl-NL" baseline="0" dirty="0"/>
              <a:t> </a:t>
            </a:r>
            <a:r>
              <a:rPr lang="nl-NL" altLang="nl-NL" baseline="0" dirty="0" err="1"/>
              <a:t>same</a:t>
            </a:r>
            <a:r>
              <a:rPr lang="nl-NL" altLang="nl-NL" baseline="0" dirty="0"/>
              <a:t> </a:t>
            </a:r>
            <a:r>
              <a:rPr lang="nl-NL" altLang="nl-NL" baseline="0" dirty="0" err="1"/>
              <a:t>age</a:t>
            </a:r>
            <a:r>
              <a:rPr lang="nl-NL" altLang="nl-NL" baseline="0" dirty="0"/>
              <a:t> </a:t>
            </a:r>
            <a:r>
              <a:rPr lang="nl-NL" altLang="nl-NL" baseline="0" dirty="0" err="1"/>
              <a:t>an</a:t>
            </a:r>
            <a:r>
              <a:rPr lang="nl-NL" altLang="nl-NL" baseline="0" dirty="0"/>
              <a:t> gender, </a:t>
            </a:r>
            <a:r>
              <a:rPr lang="nl-NL" altLang="nl-NL" baseline="0" dirty="0" err="1"/>
              <a:t>which</a:t>
            </a:r>
            <a:r>
              <a:rPr lang="nl-NL" altLang="nl-NL" baseline="0" dirty="0"/>
              <a:t> is </a:t>
            </a:r>
            <a:r>
              <a:rPr lang="nl-NL" altLang="nl-NL" baseline="0" dirty="0" err="1"/>
              <a:t>what</a:t>
            </a:r>
            <a:r>
              <a:rPr lang="nl-NL" altLang="nl-NL" baseline="0" dirty="0"/>
              <a:t> Patrick has </a:t>
            </a:r>
            <a:r>
              <a:rPr lang="nl-NL" altLang="nl-NL" baseline="0" dirty="0" err="1"/>
              <a:t>shown</a:t>
            </a:r>
            <a:r>
              <a:rPr lang="nl-NL" altLang="nl-NL" baseline="0" dirty="0"/>
              <a:t> in his </a:t>
            </a:r>
            <a:r>
              <a:rPr lang="nl-NL" altLang="nl-NL" baseline="0" dirty="0" err="1"/>
              <a:t>presentation</a:t>
            </a:r>
            <a:r>
              <a:rPr lang="nl-NL" altLang="nl-NL" baseline="0" dirty="0"/>
              <a:t> </a:t>
            </a:r>
            <a:r>
              <a:rPr lang="nl-NL" altLang="nl-NL" baseline="0" dirty="0" err="1"/>
              <a:t>about</a:t>
            </a:r>
            <a:r>
              <a:rPr lang="nl-NL" altLang="nl-NL" baseline="0" dirty="0"/>
              <a:t> data </a:t>
            </a:r>
            <a:r>
              <a:rPr lang="nl-NL" altLang="nl-NL" baseline="0" dirty="0" err="1"/>
              <a:t>characterization</a:t>
            </a:r>
            <a:r>
              <a:rPr lang="nl-NL" altLang="nl-NL" baseline="0" dirty="0"/>
              <a:t>.</a:t>
            </a:r>
          </a:p>
          <a:p>
            <a:pPr eaLnBrk="1" hangingPunct="1"/>
            <a:endParaRPr lang="nl-NL" altLang="nl-NL" baseline="0" dirty="0"/>
          </a:p>
          <a:p>
            <a:pPr eaLnBrk="1" hangingPunct="1"/>
            <a:r>
              <a:rPr lang="nl-NL" altLang="nl-NL" baseline="0" dirty="0" err="1"/>
              <a:t>Often</a:t>
            </a:r>
            <a:r>
              <a:rPr lang="nl-NL" altLang="nl-NL" baseline="0" dirty="0"/>
              <a:t> </a:t>
            </a:r>
            <a:r>
              <a:rPr lang="nl-NL" altLang="nl-NL" baseline="0" dirty="0" err="1"/>
              <a:t>the</a:t>
            </a:r>
            <a:r>
              <a:rPr lang="nl-NL" altLang="nl-NL" baseline="0" dirty="0"/>
              <a:t> doctor </a:t>
            </a:r>
            <a:r>
              <a:rPr lang="nl-NL" altLang="nl-NL" baseline="0" dirty="0" err="1"/>
              <a:t>tries</a:t>
            </a:r>
            <a:r>
              <a:rPr lang="nl-NL" altLang="nl-NL" baseline="0" dirty="0"/>
              <a:t> </a:t>
            </a:r>
            <a:r>
              <a:rPr lang="nl-NL" altLang="nl-NL" baseline="0" dirty="0" err="1"/>
              <a:t>to</a:t>
            </a:r>
            <a:r>
              <a:rPr lang="nl-NL" altLang="nl-NL" baseline="0" dirty="0"/>
              <a:t> </a:t>
            </a:r>
            <a:r>
              <a:rPr lang="nl-NL" altLang="nl-NL" baseline="0" dirty="0" err="1"/>
              <a:t>give</a:t>
            </a:r>
            <a:r>
              <a:rPr lang="nl-NL" altLang="nl-NL" baseline="0" dirty="0"/>
              <a:t> </a:t>
            </a:r>
            <a:r>
              <a:rPr lang="nl-NL" altLang="nl-NL" baseline="0" dirty="0" err="1"/>
              <a:t>an</a:t>
            </a:r>
            <a:r>
              <a:rPr lang="nl-NL" altLang="nl-NL" baseline="0" dirty="0"/>
              <a:t> </a:t>
            </a:r>
            <a:r>
              <a:rPr lang="nl-NL" altLang="nl-NL" baseline="0" dirty="0" err="1"/>
              <a:t>answer</a:t>
            </a:r>
            <a:r>
              <a:rPr lang="nl-NL" altLang="nl-NL" baseline="0" dirty="0"/>
              <a:t> </a:t>
            </a:r>
            <a:r>
              <a:rPr lang="nl-NL" altLang="nl-NL" baseline="0" dirty="0" err="1"/>
              <a:t>based</a:t>
            </a:r>
            <a:r>
              <a:rPr lang="nl-NL" altLang="nl-NL" baseline="0" dirty="0"/>
              <a:t> on his </a:t>
            </a:r>
            <a:r>
              <a:rPr lang="nl-NL" altLang="nl-NL" baseline="0" dirty="0" err="1"/>
              <a:t>knowledge</a:t>
            </a:r>
            <a:r>
              <a:rPr lang="nl-NL" altLang="nl-NL" baseline="0" dirty="0"/>
              <a:t> </a:t>
            </a:r>
            <a:r>
              <a:rPr lang="nl-NL" altLang="nl-NL" baseline="0" dirty="0" err="1"/>
              <a:t>and</a:t>
            </a:r>
            <a:r>
              <a:rPr lang="nl-NL" altLang="nl-NL" baseline="0" dirty="0"/>
              <a:t> </a:t>
            </a:r>
            <a:r>
              <a:rPr lang="nl-NL" altLang="nl-NL" baseline="0" dirty="0" err="1"/>
              <a:t>experience</a:t>
            </a:r>
            <a:r>
              <a:rPr lang="nl-NL" altLang="nl-NL" baseline="0" dirty="0"/>
              <a:t> </a:t>
            </a:r>
            <a:r>
              <a:rPr lang="nl-NL" altLang="nl-NL" baseline="0" dirty="0" err="1"/>
              <a:t>with</a:t>
            </a:r>
            <a:r>
              <a:rPr lang="nl-NL" altLang="nl-NL" baseline="0" dirty="0"/>
              <a:t> </a:t>
            </a:r>
            <a:r>
              <a:rPr lang="nl-NL" altLang="nl-NL" baseline="0" dirty="0" err="1"/>
              <a:t>patients</a:t>
            </a:r>
            <a:r>
              <a:rPr lang="nl-NL" altLang="nl-NL" baseline="0" dirty="0"/>
              <a:t> </a:t>
            </a:r>
            <a:r>
              <a:rPr lang="nl-NL" altLang="nl-NL" baseline="0" dirty="0" err="1"/>
              <a:t>that</a:t>
            </a:r>
            <a:r>
              <a:rPr lang="nl-NL" altLang="nl-NL" baseline="0" dirty="0"/>
              <a:t> have a </a:t>
            </a:r>
            <a:r>
              <a:rPr lang="nl-NL" altLang="nl-NL" baseline="0" dirty="0" err="1"/>
              <a:t>comparable</a:t>
            </a:r>
            <a:r>
              <a:rPr lang="nl-NL" altLang="nl-NL" baseline="0" dirty="0"/>
              <a:t> </a:t>
            </a:r>
            <a:r>
              <a:rPr lang="nl-NL" altLang="nl-NL" baseline="0" dirty="0" err="1"/>
              <a:t>medical</a:t>
            </a:r>
            <a:r>
              <a:rPr lang="nl-NL" altLang="nl-NL" baseline="0" dirty="0"/>
              <a:t> </a:t>
            </a:r>
            <a:r>
              <a:rPr lang="nl-NL" altLang="nl-NL" baseline="0" dirty="0" err="1"/>
              <a:t>history</a:t>
            </a:r>
            <a:r>
              <a:rPr lang="nl-NL" altLang="nl-NL" baseline="0" dirty="0"/>
              <a:t> as </a:t>
            </a:r>
            <a:r>
              <a:rPr lang="nl-NL" altLang="nl-NL" baseline="0" dirty="0" err="1"/>
              <a:t>the</a:t>
            </a:r>
            <a:r>
              <a:rPr lang="nl-NL" altLang="nl-NL" baseline="0" dirty="0"/>
              <a:t> </a:t>
            </a:r>
            <a:r>
              <a:rPr lang="nl-NL" altLang="nl-NL" baseline="0" dirty="0" err="1"/>
              <a:t>patient</a:t>
            </a:r>
            <a:r>
              <a:rPr lang="nl-NL" altLang="nl-NL" baseline="0" dirty="0"/>
              <a:t> in front of </a:t>
            </a:r>
            <a:r>
              <a:rPr lang="nl-NL" altLang="nl-NL" baseline="0" dirty="0" err="1"/>
              <a:t>him</a:t>
            </a:r>
            <a:r>
              <a:rPr lang="nl-NL" altLang="nl-NL" baseline="0" dirty="0"/>
              <a:t>.</a:t>
            </a:r>
          </a:p>
          <a:p>
            <a:pPr eaLnBrk="1" hangingPunct="1"/>
            <a:endParaRPr lang="nl-NL" altLang="nl-NL" baseline="0" dirty="0"/>
          </a:p>
          <a:p>
            <a:pPr eaLnBrk="1" hangingPunct="1"/>
            <a:r>
              <a:rPr lang="nl-NL" altLang="nl-NL" baseline="0" dirty="0" err="1"/>
              <a:t>This</a:t>
            </a:r>
            <a:r>
              <a:rPr lang="nl-NL" altLang="nl-NL" baseline="0" dirty="0"/>
              <a:t> </a:t>
            </a:r>
            <a:r>
              <a:rPr lang="nl-NL" altLang="nl-NL" baseline="0" dirty="0" err="1"/>
              <a:t>task</a:t>
            </a:r>
            <a:r>
              <a:rPr lang="nl-NL" altLang="nl-NL" baseline="0" dirty="0"/>
              <a:t> is </a:t>
            </a:r>
            <a:r>
              <a:rPr lang="nl-NL" altLang="nl-NL" baseline="0" dirty="0" err="1"/>
              <a:t>very</a:t>
            </a:r>
            <a:r>
              <a:rPr lang="nl-NL" altLang="nl-NL" baseline="0" dirty="0"/>
              <a:t> </a:t>
            </a:r>
            <a:r>
              <a:rPr lang="nl-NL" altLang="nl-NL" baseline="0" dirty="0" err="1"/>
              <a:t>difficult</a:t>
            </a:r>
            <a:r>
              <a:rPr lang="nl-NL" altLang="nl-NL" baseline="0" dirty="0"/>
              <a:t> </a:t>
            </a:r>
            <a:r>
              <a:rPr lang="nl-NL" altLang="nl-NL" baseline="0" dirty="0" err="1"/>
              <a:t>for</a:t>
            </a:r>
            <a:r>
              <a:rPr lang="nl-NL" altLang="nl-NL" baseline="0" dirty="0"/>
              <a:t> a a human </a:t>
            </a:r>
            <a:r>
              <a:rPr lang="nl-NL" altLang="nl-NL" baseline="0" dirty="0" err="1"/>
              <a:t>to</a:t>
            </a:r>
            <a:r>
              <a:rPr lang="nl-NL" altLang="nl-NL" baseline="0" dirty="0"/>
              <a:t> </a:t>
            </a:r>
            <a:r>
              <a:rPr lang="nl-NL" altLang="nl-NL" baseline="0" dirty="0" err="1"/>
              <a:t>fullfill</a:t>
            </a:r>
            <a:r>
              <a:rPr lang="nl-NL" altLang="nl-NL" baseline="0" dirty="0"/>
              <a:t> </a:t>
            </a:r>
            <a:r>
              <a:rPr lang="nl-NL" altLang="nl-NL" baseline="0" dirty="0" err="1"/>
              <a:t>because</a:t>
            </a:r>
            <a:r>
              <a:rPr lang="nl-NL" altLang="nl-NL" baseline="0" dirty="0"/>
              <a:t> </a:t>
            </a:r>
            <a:r>
              <a:rPr lang="nl-NL" altLang="nl-NL" baseline="0" dirty="0" err="1"/>
              <a:t>prediction</a:t>
            </a:r>
            <a:r>
              <a:rPr lang="nl-NL" altLang="nl-NL" baseline="0" dirty="0"/>
              <a:t> is </a:t>
            </a:r>
            <a:r>
              <a:rPr lang="nl-NL" altLang="nl-NL" baseline="0" dirty="0" err="1"/>
              <a:t>rarely</a:t>
            </a:r>
            <a:r>
              <a:rPr lang="nl-NL" altLang="nl-NL" baseline="0" dirty="0"/>
              <a:t> </a:t>
            </a:r>
            <a:r>
              <a:rPr lang="nl-NL" altLang="nl-NL" baseline="0" dirty="0" err="1"/>
              <a:t>based</a:t>
            </a:r>
            <a:r>
              <a:rPr lang="nl-NL" altLang="nl-NL" baseline="0" dirty="0"/>
              <a:t> on a single factor but is a </a:t>
            </a:r>
            <a:r>
              <a:rPr lang="nl-NL" altLang="nl-NL" baseline="0" dirty="0" err="1"/>
              <a:t>combination</a:t>
            </a:r>
            <a:r>
              <a:rPr lang="nl-NL" altLang="nl-NL" baseline="0" dirty="0"/>
              <a:t> of multiple </a:t>
            </a:r>
            <a:r>
              <a:rPr lang="nl-NL" altLang="nl-NL" baseline="0" dirty="0" err="1"/>
              <a:t>predictiors</a:t>
            </a:r>
            <a:r>
              <a:rPr lang="nl-NL" altLang="nl-NL" baseline="0" dirty="0"/>
              <a:t>. The big question </a:t>
            </a:r>
            <a:r>
              <a:rPr lang="nl-NL" altLang="nl-NL" baseline="0" dirty="0" err="1"/>
              <a:t>here</a:t>
            </a:r>
            <a:r>
              <a:rPr lang="nl-NL" altLang="nl-NL" baseline="0" dirty="0"/>
              <a:t> is </a:t>
            </a:r>
            <a:r>
              <a:rPr lang="nl-NL" altLang="nl-NL" baseline="0" dirty="0" err="1"/>
              <a:t>which</a:t>
            </a:r>
            <a:r>
              <a:rPr lang="nl-NL" altLang="nl-NL" baseline="0" dirty="0"/>
              <a:t> are </a:t>
            </a:r>
            <a:r>
              <a:rPr lang="nl-NL" altLang="nl-NL" baseline="0" dirty="0" err="1"/>
              <a:t>the</a:t>
            </a:r>
            <a:r>
              <a:rPr lang="nl-NL" altLang="nl-NL" baseline="0" dirty="0"/>
              <a:t> </a:t>
            </a:r>
            <a:r>
              <a:rPr lang="nl-NL" altLang="nl-NL" baseline="0" dirty="0" err="1"/>
              <a:t>predictors</a:t>
            </a:r>
            <a:r>
              <a:rPr lang="nl-NL" altLang="nl-NL" baseline="0" dirty="0"/>
              <a:t> </a:t>
            </a:r>
            <a:r>
              <a:rPr lang="nl-NL" altLang="nl-NL" baseline="0" dirty="0" err="1"/>
              <a:t>that</a:t>
            </a:r>
            <a:r>
              <a:rPr lang="nl-NL" altLang="nl-NL" baseline="0" dirty="0"/>
              <a:t> </a:t>
            </a:r>
            <a:r>
              <a:rPr lang="nl-NL" altLang="nl-NL" baseline="0" dirty="0" err="1"/>
              <a:t>need</a:t>
            </a:r>
            <a:r>
              <a:rPr lang="nl-NL" altLang="nl-NL" baseline="0" dirty="0"/>
              <a:t> </a:t>
            </a:r>
            <a:r>
              <a:rPr lang="nl-NL" altLang="nl-NL" baseline="0" dirty="0" err="1"/>
              <a:t>to</a:t>
            </a:r>
            <a:r>
              <a:rPr lang="nl-NL" altLang="nl-NL" baseline="0" dirty="0"/>
              <a:t> </a:t>
            </a:r>
            <a:r>
              <a:rPr lang="nl-NL" altLang="nl-NL" baseline="0" dirty="0" err="1"/>
              <a:t>be</a:t>
            </a:r>
            <a:r>
              <a:rPr lang="nl-NL" altLang="nl-NL" baseline="0" dirty="0"/>
              <a:t> taken </a:t>
            </a:r>
            <a:r>
              <a:rPr lang="nl-NL" altLang="nl-NL" baseline="0" dirty="0" err="1"/>
              <a:t>under</a:t>
            </a:r>
            <a:r>
              <a:rPr lang="nl-NL" altLang="nl-NL" baseline="0" dirty="0"/>
              <a:t> </a:t>
            </a:r>
            <a:r>
              <a:rPr lang="nl-NL" altLang="nl-NL" baseline="0" dirty="0" err="1"/>
              <a:t>consideration</a:t>
            </a:r>
            <a:r>
              <a:rPr lang="nl-NL" altLang="nl-NL" baseline="0" dirty="0"/>
              <a:t>?</a:t>
            </a:r>
          </a:p>
          <a:p>
            <a:pPr eaLnBrk="1" hangingPunct="1"/>
            <a:endParaRPr lang="nl-NL" altLang="nl-NL" baseline="0" dirty="0"/>
          </a:p>
          <a:p>
            <a:pPr eaLnBrk="1" hangingPunct="1"/>
            <a:r>
              <a:rPr lang="nl-NL" altLang="nl-NL" baseline="0" dirty="0" err="1"/>
              <a:t>Ideally</a:t>
            </a:r>
            <a:r>
              <a:rPr lang="nl-NL" altLang="nl-NL" baseline="0" dirty="0"/>
              <a:t>, he </a:t>
            </a:r>
            <a:r>
              <a:rPr lang="nl-NL" altLang="nl-NL" baseline="0" dirty="0" err="1"/>
              <a:t>would</a:t>
            </a:r>
            <a:r>
              <a:rPr lang="nl-NL" altLang="nl-NL" baseline="0" dirty="0"/>
              <a:t> have access </a:t>
            </a:r>
            <a:r>
              <a:rPr lang="nl-NL" altLang="nl-NL" baseline="0" dirty="0" err="1"/>
              <a:t>to</a:t>
            </a:r>
            <a:r>
              <a:rPr lang="nl-NL" altLang="nl-NL" baseline="0" dirty="0"/>
              <a:t> a </a:t>
            </a:r>
            <a:r>
              <a:rPr lang="nl-NL" altLang="nl-NL" baseline="0" dirty="0" err="1"/>
              <a:t>prediction</a:t>
            </a:r>
            <a:r>
              <a:rPr lang="nl-NL" altLang="nl-NL" baseline="0" dirty="0"/>
              <a:t> model </a:t>
            </a:r>
            <a:r>
              <a:rPr lang="nl-NL" altLang="nl-NL" baseline="0" dirty="0" err="1"/>
              <a:t>that</a:t>
            </a:r>
            <a:r>
              <a:rPr lang="nl-NL" altLang="nl-NL" baseline="0" dirty="0"/>
              <a:t> </a:t>
            </a:r>
            <a:r>
              <a:rPr lang="nl-NL" altLang="nl-NL" baseline="0" dirty="0" err="1"/>
              <a:t>will</a:t>
            </a:r>
            <a:r>
              <a:rPr lang="nl-NL" altLang="nl-NL" baseline="0" dirty="0"/>
              <a:t> </a:t>
            </a:r>
            <a:r>
              <a:rPr lang="nl-NL" altLang="nl-NL" baseline="0" dirty="0" err="1"/>
              <a:t>predict</a:t>
            </a:r>
            <a:r>
              <a:rPr lang="nl-NL" altLang="nl-NL" baseline="0" dirty="0"/>
              <a:t> </a:t>
            </a:r>
            <a:r>
              <a:rPr lang="nl-NL" altLang="nl-NL" baseline="0" dirty="0" err="1"/>
              <a:t>the</a:t>
            </a:r>
            <a:r>
              <a:rPr lang="nl-NL" altLang="nl-NL" baseline="0" dirty="0"/>
              <a:t> risk of </a:t>
            </a:r>
            <a:r>
              <a:rPr lang="nl-NL" altLang="nl-NL" baseline="0" dirty="0" err="1"/>
              <a:t>this</a:t>
            </a:r>
            <a:r>
              <a:rPr lang="nl-NL" altLang="nl-NL" baseline="0" dirty="0"/>
              <a:t> </a:t>
            </a:r>
            <a:r>
              <a:rPr lang="nl-NL" altLang="nl-NL" baseline="0" dirty="0" err="1"/>
              <a:t>patient</a:t>
            </a:r>
            <a:r>
              <a:rPr lang="nl-NL" altLang="nl-NL" baseline="0" dirty="0"/>
              <a:t> </a:t>
            </a:r>
            <a:r>
              <a:rPr lang="nl-NL" altLang="nl-NL" baseline="0" dirty="0" err="1"/>
              <a:t>with</a:t>
            </a:r>
            <a:r>
              <a:rPr lang="nl-NL" altLang="nl-NL" baseline="0" dirty="0"/>
              <a:t> </a:t>
            </a:r>
            <a:r>
              <a:rPr lang="nl-NL" altLang="nl-NL" baseline="0" dirty="0" err="1"/>
              <a:t>all</a:t>
            </a:r>
            <a:r>
              <a:rPr lang="nl-NL" altLang="nl-NL" baseline="0" dirty="0"/>
              <a:t> his </a:t>
            </a:r>
            <a:r>
              <a:rPr lang="nl-NL" altLang="nl-NL" baseline="0" dirty="0" err="1"/>
              <a:t>medical</a:t>
            </a:r>
            <a:r>
              <a:rPr lang="nl-NL" altLang="nl-NL" baseline="0" dirty="0"/>
              <a:t> </a:t>
            </a:r>
            <a:r>
              <a:rPr lang="nl-NL" altLang="nl-NL" baseline="0" dirty="0" err="1"/>
              <a:t>history</a:t>
            </a:r>
            <a:r>
              <a:rPr lang="nl-NL" altLang="nl-NL" baseline="0" dirty="0"/>
              <a:t>. </a:t>
            </a:r>
            <a:r>
              <a:rPr lang="nl-NL" altLang="nl-NL" baseline="0" dirty="0" err="1"/>
              <a:t>This</a:t>
            </a:r>
            <a:r>
              <a:rPr lang="nl-NL" altLang="nl-NL" baseline="0" dirty="0"/>
              <a:t> </a:t>
            </a:r>
            <a:r>
              <a:rPr lang="nl-NL" altLang="nl-NL" baseline="0" dirty="0" err="1"/>
              <a:t>requires</a:t>
            </a:r>
            <a:r>
              <a:rPr lang="nl-NL" altLang="nl-NL" baseline="0" dirty="0"/>
              <a:t> </a:t>
            </a:r>
            <a:r>
              <a:rPr lang="nl-NL" altLang="nl-NL" baseline="0" dirty="0" err="1"/>
              <a:t>the</a:t>
            </a:r>
            <a:r>
              <a:rPr lang="nl-NL" altLang="nl-NL" baseline="0" dirty="0"/>
              <a:t> development of </a:t>
            </a:r>
            <a:r>
              <a:rPr lang="nl-NL" altLang="nl-NL" baseline="0" dirty="0" err="1"/>
              <a:t>an</a:t>
            </a:r>
            <a:r>
              <a:rPr lang="nl-NL" altLang="nl-NL" baseline="0" dirty="0"/>
              <a:t> </a:t>
            </a:r>
            <a:r>
              <a:rPr lang="nl-NL" altLang="nl-NL" baseline="0" dirty="0" err="1"/>
              <a:t>advanced</a:t>
            </a:r>
            <a:r>
              <a:rPr lang="nl-NL" altLang="nl-NL" baseline="0" dirty="0"/>
              <a:t> </a:t>
            </a:r>
            <a:r>
              <a:rPr lang="nl-NL" altLang="nl-NL" baseline="0" dirty="0" err="1"/>
              <a:t>patient</a:t>
            </a:r>
            <a:r>
              <a:rPr lang="nl-NL" altLang="nl-NL" baseline="0" dirty="0"/>
              <a:t>-level </a:t>
            </a:r>
            <a:r>
              <a:rPr lang="nl-NL" altLang="nl-NL" baseline="0" dirty="0" err="1"/>
              <a:t>prediction</a:t>
            </a:r>
            <a:r>
              <a:rPr lang="nl-NL" altLang="nl-NL" baseline="0" dirty="0"/>
              <a:t> model. </a:t>
            </a:r>
            <a:endParaRPr lang="en-US" baseline="0" dirty="0"/>
          </a:p>
          <a:p>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As the great Danish physicist Niels Bohr said  ”It is very difficult to predict, especially the future”. It is hard to know the current state you are in let alone what will happen to you in the future.</a:t>
            </a:r>
          </a:p>
          <a:p>
            <a:endParaRPr lang="en-US" baseline="0" dirty="0"/>
          </a:p>
          <a:p>
            <a:r>
              <a:rPr lang="en-US" baseline="0" dirty="0"/>
              <a:t>I think Bohr is right, it is a challenging task, but still I believe that in the data rich time we currently live and with the computer power we have for our modelling work, we are able to make big contributions to the field of patient-level predictive modelling. </a:t>
            </a:r>
          </a:p>
          <a:p>
            <a:endParaRPr lang="en-US" baseline="0" dirty="0"/>
          </a:p>
          <a:p>
            <a:r>
              <a:rPr lang="en-US" baseline="0" dirty="0"/>
              <a:t>This is the reason we have put patient-level predictive modeling high on the agenda of the OHDSI initiative and have created a patient-level prediction workgroup started </a:t>
            </a:r>
            <a:r>
              <a:rPr lang="en-US" baseline="0" dirty="0" err="1"/>
              <a:t>lst</a:t>
            </a:r>
            <a:r>
              <a:rPr lang="en-US" baseline="0" dirty="0"/>
              <a:t> year let by me and Jenna Reps.</a:t>
            </a:r>
          </a:p>
          <a:p>
            <a:endParaRPr lang="en-US" baseline="0" dirty="0"/>
          </a:p>
          <a:p>
            <a:r>
              <a:rPr lang="en-US" baseline="0" dirty="0"/>
              <a:t>We believe OHDSI is especially well equipped to move this field further because of the enormous energy that has been put in the standardization of data through the OMOP CDM and the vocabulary and the excellent multi-disciplinary expertise that is available.</a:t>
            </a:r>
          </a:p>
        </p:txBody>
      </p:sp>
    </p:spTree>
    <p:extLst>
      <p:ext uri="{BB962C8B-B14F-4D97-AF65-F5344CB8AC3E}">
        <p14:creationId xmlns:p14="http://schemas.microsoft.com/office/powerpoint/2010/main" val="15233773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3BC1513-AF94-E64E-BFBD-0B639BEBF94A}" type="slidenum">
              <a:rPr lang="en-US" smtClean="0"/>
              <a:t>52</a:t>
            </a:fld>
            <a:endParaRPr lang="en-US"/>
          </a:p>
        </p:txBody>
      </p:sp>
    </p:spTree>
    <p:extLst>
      <p:ext uri="{BB962C8B-B14F-4D97-AF65-F5344CB8AC3E}">
        <p14:creationId xmlns:p14="http://schemas.microsoft.com/office/powerpoint/2010/main" val="20624335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like to keep these</a:t>
            </a:r>
            <a:r>
              <a:rPr lang="en-US" baseline="0" dirty="0"/>
              <a:t> two slides in, they will not take time.</a:t>
            </a:r>
            <a:endParaRPr lang="en-US" dirty="0"/>
          </a:p>
          <a:p>
            <a:endParaRPr lang="en-US" dirty="0"/>
          </a:p>
        </p:txBody>
      </p:sp>
      <p:sp>
        <p:nvSpPr>
          <p:cNvPr id="4" name="Slide Number Placeholder 3"/>
          <p:cNvSpPr>
            <a:spLocks noGrp="1"/>
          </p:cNvSpPr>
          <p:nvPr>
            <p:ph type="sldNum" sz="quarter" idx="10"/>
          </p:nvPr>
        </p:nvSpPr>
        <p:spPr/>
        <p:txBody>
          <a:bodyPr/>
          <a:lstStyle/>
          <a:p>
            <a:fld id="{63BC1513-AF94-E64E-BFBD-0B639BEBF94A}" type="slidenum">
              <a:rPr lang="en-US" smtClean="0"/>
              <a:t>54</a:t>
            </a:fld>
            <a:endParaRPr lang="en-US"/>
          </a:p>
        </p:txBody>
      </p:sp>
    </p:spTree>
    <p:extLst>
      <p:ext uri="{BB962C8B-B14F-4D97-AF65-F5344CB8AC3E}">
        <p14:creationId xmlns:p14="http://schemas.microsoft.com/office/powerpoint/2010/main" val="122413339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13"/>
        <p:cNvGrpSpPr/>
        <p:nvPr/>
      </p:nvGrpSpPr>
      <p:grpSpPr>
        <a:xfrm>
          <a:off x="0" y="0"/>
          <a:ext cx="0" cy="0"/>
          <a:chOff x="0" y="0"/>
          <a:chExt cx="0" cy="0"/>
        </a:xfrm>
      </p:grpSpPr>
      <p:sp>
        <p:nvSpPr>
          <p:cNvPr id="14" name="Shape 14"/>
          <p:cNvSpPr txBox="1">
            <a:spLocks noGrp="1"/>
          </p:cNvSpPr>
          <p:nvPr>
            <p:ph type="ctrTitle"/>
          </p:nvPr>
        </p:nvSpPr>
        <p:spPr>
          <a:xfrm>
            <a:off x="2362200" y="2130425"/>
            <a:ext cx="6096000" cy="1755774"/>
          </a:xfrm>
          <a:prstGeom prst="rect">
            <a:avLst/>
          </a:prstGeom>
          <a:noFill/>
          <a:ln>
            <a:noFill/>
          </a:ln>
        </p:spPr>
        <p:txBody>
          <a:bodyPr lIns="91425" tIns="91425" rIns="91425" bIns="91425" anchor="ctr" anchorCtr="0"/>
          <a:lstStyle>
            <a:lvl1pPr marL="0" marR="0" lvl="0" indent="0" algn="ctr" rtl="0">
              <a:spcBef>
                <a:spcPts val="0"/>
              </a:spcBef>
              <a:buClr>
                <a:srgbClr val="20425A"/>
              </a:buClr>
              <a:buFont typeface="Calibri"/>
              <a:buNone/>
              <a:defRPr sz="4000" b="0" i="0" u="none" strike="noStrike" cap="none">
                <a:solidFill>
                  <a:srgbClr val="20425A"/>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5" name="Shape 15"/>
          <p:cNvSpPr txBox="1">
            <a:spLocks noGrp="1"/>
          </p:cNvSpPr>
          <p:nvPr>
            <p:ph type="subTitle" idx="1"/>
          </p:nvPr>
        </p:nvSpPr>
        <p:spPr>
          <a:xfrm>
            <a:off x="2362200" y="4038600"/>
            <a:ext cx="6096000" cy="1752600"/>
          </a:xfrm>
          <a:prstGeom prst="rect">
            <a:avLst/>
          </a:prstGeom>
          <a:noFill/>
          <a:ln>
            <a:noFill/>
          </a:ln>
        </p:spPr>
        <p:txBody>
          <a:bodyPr lIns="91425" tIns="91425" rIns="91425" bIns="91425" anchor="t" anchorCtr="0"/>
          <a:lstStyle>
            <a:lvl1pPr marL="0" marR="0" lvl="0" indent="0" algn="ctr" rtl="0">
              <a:spcBef>
                <a:spcPts val="560"/>
              </a:spcBef>
              <a:buClr>
                <a:srgbClr val="153153"/>
              </a:buClr>
              <a:buFont typeface="Arial"/>
              <a:buNone/>
              <a:defRPr sz="2800" b="0" i="0" u="none" strike="noStrike" cap="none">
                <a:solidFill>
                  <a:srgbClr val="153153"/>
                </a:solidFill>
                <a:latin typeface="Calibri"/>
                <a:ea typeface="Calibri"/>
                <a:cs typeface="Calibri"/>
                <a:sym typeface="Calibri"/>
              </a:defRPr>
            </a:lvl1pPr>
            <a:lvl2pPr marL="457200" marR="0" lvl="1" indent="0" algn="ctr" rtl="0">
              <a:spcBef>
                <a:spcPts val="560"/>
              </a:spcBef>
              <a:buClr>
                <a:srgbClr val="888888"/>
              </a:buClr>
              <a:buFont typeface="Arial"/>
              <a:buNone/>
              <a:defRPr sz="2800" b="0" i="0" u="none" strike="noStrike" cap="none">
                <a:solidFill>
                  <a:srgbClr val="888888"/>
                </a:solidFill>
                <a:latin typeface="Calibri"/>
                <a:ea typeface="Calibri"/>
                <a:cs typeface="Calibri"/>
                <a:sym typeface="Calibri"/>
              </a:defRPr>
            </a:lvl2pPr>
            <a:lvl3pPr marL="914400" marR="0" lvl="2" indent="0" algn="ctr" rtl="0">
              <a:spcBef>
                <a:spcPts val="480"/>
              </a:spcBef>
              <a:buClr>
                <a:srgbClr val="888888"/>
              </a:buClr>
              <a:buFont typeface="Arial"/>
              <a:buNone/>
              <a:defRPr sz="2400" b="0" i="0" u="none" strike="noStrike" cap="none">
                <a:solidFill>
                  <a:srgbClr val="888888"/>
                </a:solidFill>
                <a:latin typeface="Calibri"/>
                <a:ea typeface="Calibri"/>
                <a:cs typeface="Calibri"/>
                <a:sym typeface="Calibri"/>
              </a:defRPr>
            </a:lvl3pPr>
            <a:lvl4pPr marL="1371600" marR="0" lvl="3"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4pPr>
            <a:lvl5pPr marL="1828800" marR="0" lvl="4"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5pPr>
            <a:lvl6pPr marL="2286000" marR="0" lvl="5"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6pPr>
            <a:lvl7pPr marL="2743200" marR="0" lvl="6"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7pPr>
            <a:lvl8pPr marL="3200400" marR="0" lvl="7"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8pPr>
            <a:lvl9pPr marL="3657600" marR="0" lvl="8"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9pPr>
          </a:lstStyle>
          <a:p>
            <a:endParaRPr/>
          </a:p>
        </p:txBody>
      </p:sp>
      <p:pic>
        <p:nvPicPr>
          <p:cNvPr id="16" name="Shape 16" descr="C:\Users\pryan4\Downloads\want-impact-public-health-help-shape-journey-ahead\OHDSI logo with text - vertical - colored.png"/>
          <p:cNvPicPr preferRelativeResize="0"/>
          <p:nvPr/>
        </p:nvPicPr>
        <p:blipFill rotWithShape="1">
          <a:blip r:embed="rId2">
            <a:alphaModFix/>
          </a:blip>
          <a:srcRect/>
          <a:stretch/>
        </p:blipFill>
        <p:spPr>
          <a:xfrm>
            <a:off x="-228600" y="1875375"/>
            <a:ext cx="2682874" cy="3230025"/>
          </a:xfrm>
          <a:prstGeom prst="rect">
            <a:avLst/>
          </a:prstGeom>
          <a:noFill/>
          <a:ln>
            <a:noFill/>
          </a:ln>
        </p:spPr>
      </p:pic>
      <p:sp>
        <p:nvSpPr>
          <p:cNvPr id="17" name="Shape 17"/>
          <p:cNvSpPr/>
          <p:nvPr/>
        </p:nvSpPr>
        <p:spPr>
          <a:xfrm>
            <a:off x="0" y="6400800"/>
            <a:ext cx="9144000" cy="76199"/>
          </a:xfrm>
          <a:prstGeom prst="rect">
            <a:avLst/>
          </a:prstGeom>
          <a:gradFill>
            <a:gsLst>
              <a:gs pos="0">
                <a:srgbClr val="20425A"/>
              </a:gs>
              <a:gs pos="44000">
                <a:srgbClr val="20425A"/>
              </a:gs>
              <a:gs pos="55000">
                <a:srgbClr val="EB6622"/>
              </a:gs>
              <a:gs pos="100000">
                <a:srgbClr val="FCCB10"/>
              </a:gs>
            </a:gsLst>
            <a:lin ang="0" scaled="0"/>
          </a:gra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18"/>
        <p:cNvGrpSpPr/>
        <p:nvPr/>
      </p:nvGrpSpPr>
      <p:grpSpPr>
        <a:xfrm>
          <a:off x="0" y="0"/>
          <a:ext cx="0" cy="0"/>
          <a:chOff x="0" y="0"/>
          <a:chExt cx="0" cy="0"/>
        </a:xfrm>
      </p:grpSpPr>
      <p:sp>
        <p:nvSpPr>
          <p:cNvPr id="19" name="Shape 19"/>
          <p:cNvSpPr txBox="1">
            <a:spLocks noGrp="1"/>
          </p:cNvSpPr>
          <p:nvPr>
            <p:ph type="title"/>
          </p:nvPr>
        </p:nvSpPr>
        <p:spPr>
          <a:xfrm>
            <a:off x="1143000" y="152400"/>
            <a:ext cx="7543800" cy="838199"/>
          </a:xfrm>
          <a:prstGeom prst="rect">
            <a:avLst/>
          </a:prstGeom>
          <a:noFill/>
          <a:ln>
            <a:noFill/>
          </a:ln>
        </p:spPr>
        <p:txBody>
          <a:bodyPr lIns="91425" tIns="91425" rIns="91425" bIns="91425" anchor="ctr" anchorCtr="0"/>
          <a:lstStyle>
            <a:lvl1pPr marL="0" marR="0" lvl="0" indent="0" algn="ctr" rtl="0">
              <a:spcBef>
                <a:spcPts val="0"/>
              </a:spcBef>
              <a:buClr>
                <a:srgbClr val="20425A"/>
              </a:buClr>
              <a:buFont typeface="Calibri"/>
              <a:buNone/>
              <a:defRPr sz="4000" b="0" i="0" u="none" strike="noStrike" cap="none">
                <a:solidFill>
                  <a:srgbClr val="20425A"/>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20" name="Shape 20"/>
          <p:cNvSpPr txBox="1">
            <a:spLocks noGrp="1"/>
          </p:cNvSpPr>
          <p:nvPr>
            <p:ph type="body" idx="1"/>
          </p:nvPr>
        </p:nvSpPr>
        <p:spPr>
          <a:xfrm>
            <a:off x="457200" y="1219200"/>
            <a:ext cx="8229600" cy="4906962"/>
          </a:xfrm>
          <a:prstGeom prst="rect">
            <a:avLst/>
          </a:prstGeom>
          <a:noFill/>
          <a:ln>
            <a:noFill/>
          </a:ln>
        </p:spPr>
        <p:txBody>
          <a:bodyPr lIns="91425" tIns="91425" rIns="91425" bIns="91425" anchor="t" anchorCtr="0"/>
          <a:lstStyle>
            <a:lvl1pPr marL="342900" marR="0" lvl="0" indent="-139700" algn="l" rtl="0">
              <a:spcBef>
                <a:spcPts val="640"/>
              </a:spcBef>
              <a:buClr>
                <a:srgbClr val="20425A"/>
              </a:buClr>
              <a:buSzPct val="100000"/>
              <a:buFont typeface="Arial"/>
              <a:buChar char="•"/>
              <a:defRPr sz="3200" b="0" i="0" u="none" strike="noStrike" cap="none">
                <a:solidFill>
                  <a:srgbClr val="20425A"/>
                </a:solidFill>
                <a:latin typeface="Calibri"/>
                <a:ea typeface="Calibri"/>
                <a:cs typeface="Calibri"/>
                <a:sym typeface="Calibri"/>
              </a:defRPr>
            </a:lvl1pPr>
            <a:lvl2pPr marL="742950" marR="0" lvl="1" indent="-107950" algn="l" rtl="0">
              <a:spcBef>
                <a:spcPts val="560"/>
              </a:spcBef>
              <a:buClr>
                <a:srgbClr val="20425A"/>
              </a:buClr>
              <a:buSzPct val="100000"/>
              <a:buFont typeface="Arial"/>
              <a:buChar char="–"/>
              <a:defRPr sz="2800" b="0" i="0" u="none" strike="noStrike" cap="none">
                <a:solidFill>
                  <a:srgbClr val="20425A"/>
                </a:solidFill>
                <a:latin typeface="Calibri"/>
                <a:ea typeface="Calibri"/>
                <a:cs typeface="Calibri"/>
                <a:sym typeface="Calibri"/>
              </a:defRPr>
            </a:lvl2pPr>
            <a:lvl3pPr marL="1143000" marR="0" lvl="2" indent="-76200" algn="l" rtl="0">
              <a:spcBef>
                <a:spcPts val="480"/>
              </a:spcBef>
              <a:buClr>
                <a:srgbClr val="20425A"/>
              </a:buClr>
              <a:buSzPct val="100000"/>
              <a:buFont typeface="Arial"/>
              <a:buChar char="•"/>
              <a:defRPr sz="2400" b="0" i="0" u="none" strike="noStrike" cap="none">
                <a:solidFill>
                  <a:srgbClr val="20425A"/>
                </a:solidFill>
                <a:latin typeface="Calibri"/>
                <a:ea typeface="Calibri"/>
                <a:cs typeface="Calibri"/>
                <a:sym typeface="Calibri"/>
              </a:defRPr>
            </a:lvl3pPr>
            <a:lvl4pPr marL="1600200" marR="0" lvl="3" indent="-101600" algn="l" rtl="0">
              <a:spcBef>
                <a:spcPts val="400"/>
              </a:spcBef>
              <a:buClr>
                <a:srgbClr val="20425A"/>
              </a:buClr>
              <a:buSzPct val="100000"/>
              <a:buFont typeface="Arial"/>
              <a:buChar char="–"/>
              <a:defRPr sz="2000" b="0" i="0" u="none" strike="noStrike" cap="none">
                <a:solidFill>
                  <a:srgbClr val="20425A"/>
                </a:solidFill>
                <a:latin typeface="Calibri"/>
                <a:ea typeface="Calibri"/>
                <a:cs typeface="Calibri"/>
                <a:sym typeface="Calibri"/>
              </a:defRPr>
            </a:lvl4pPr>
            <a:lvl5pPr marL="2057400" marR="0" lvl="4" indent="-101600" algn="l" rtl="0">
              <a:spcBef>
                <a:spcPts val="400"/>
              </a:spcBef>
              <a:buClr>
                <a:srgbClr val="20425A"/>
              </a:buClr>
              <a:buSzPct val="100000"/>
              <a:buFont typeface="Arial"/>
              <a:buChar char="»"/>
              <a:defRPr sz="2000" b="0" i="0" u="none" strike="noStrike" cap="none">
                <a:solidFill>
                  <a:srgbClr val="20425A"/>
                </a:solidFill>
                <a:latin typeface="Calibri"/>
                <a:ea typeface="Calibri"/>
                <a:cs typeface="Calibri"/>
                <a:sym typeface="Calibri"/>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21" name="Shape 21"/>
          <p:cNvSpPr/>
          <p:nvPr/>
        </p:nvSpPr>
        <p:spPr>
          <a:xfrm>
            <a:off x="0" y="6400800"/>
            <a:ext cx="9144000" cy="76199"/>
          </a:xfrm>
          <a:prstGeom prst="rect">
            <a:avLst/>
          </a:prstGeom>
          <a:gradFill>
            <a:gsLst>
              <a:gs pos="0">
                <a:srgbClr val="20425A"/>
              </a:gs>
              <a:gs pos="44000">
                <a:srgbClr val="20425A"/>
              </a:gs>
              <a:gs pos="55000">
                <a:srgbClr val="EB6622"/>
              </a:gs>
              <a:gs pos="100000">
                <a:srgbClr val="FCCB10"/>
              </a:gs>
            </a:gsLst>
            <a:lin ang="0" scaled="0"/>
          </a:gra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Calibri"/>
              <a:ea typeface="Calibri"/>
              <a:cs typeface="Calibri"/>
              <a:sym typeface="Calibri"/>
            </a:endParaRPr>
          </a:p>
        </p:txBody>
      </p:sp>
      <p:pic>
        <p:nvPicPr>
          <p:cNvPr id="22" name="Shape 22" descr="C:\Users\pryan4\Downloads\want-impact-public-health-help-shape-journey-ahead\OHDSI logo only - colored.png"/>
          <p:cNvPicPr preferRelativeResize="0"/>
          <p:nvPr/>
        </p:nvPicPr>
        <p:blipFill rotWithShape="1">
          <a:blip r:embed="rId2">
            <a:alphaModFix/>
          </a:blip>
          <a:srcRect/>
          <a:stretch/>
        </p:blipFill>
        <p:spPr>
          <a:xfrm>
            <a:off x="-76201" y="-38160"/>
            <a:ext cx="1326583" cy="1257360"/>
          </a:xfrm>
          <a:prstGeom prst="rect">
            <a:avLst/>
          </a:prstGeom>
          <a:noFill/>
          <a:ln>
            <a:noFill/>
          </a:ln>
        </p:spPr>
      </p:pic>
      <p:sp>
        <p:nvSpPr>
          <p:cNvPr id="23" name="Shape 23"/>
          <p:cNvSpPr txBox="1">
            <a:spLocks noGrp="1"/>
          </p:cNvSpPr>
          <p:nvPr>
            <p:ph type="sldNum" idx="12"/>
          </p:nvPr>
        </p:nvSpPr>
        <p:spPr>
          <a:xfrm>
            <a:off x="7010400" y="6492875"/>
            <a:ext cx="2133599" cy="365125"/>
          </a:xfrm>
          <a:prstGeom prst="rect">
            <a:avLst/>
          </a:prstGeom>
          <a:noFill/>
          <a:ln>
            <a:noFill/>
          </a:ln>
        </p:spPr>
        <p:txBody>
          <a:bodyPr lIns="91425" tIns="45700" rIns="91425" bIns="45700" anchor="ctr" anchorCtr="0">
            <a:noAutofit/>
          </a:bodyPr>
          <a:lstStyle>
            <a:lvl1pPr algn="r">
              <a:defRPr/>
            </a:lvl1pPr>
          </a:lstStyle>
          <a:p>
            <a:pPr>
              <a:buSzPct val="25000"/>
            </a:pPr>
            <a:fld id="{00000000-1234-1234-1234-123412341234}" type="slidenum">
              <a:rPr lang="en-US" sz="1200" smtClean="0">
                <a:solidFill>
                  <a:srgbClr val="20425A"/>
                </a:solidFill>
                <a:latin typeface="Calibri"/>
                <a:ea typeface="Calibri"/>
                <a:cs typeface="Calibri"/>
                <a:sym typeface="Calibri"/>
              </a:rPr>
              <a:pPr>
                <a:buSzPct val="25000"/>
              </a:pPr>
              <a:t>‹#›</a:t>
            </a:fld>
            <a:endParaRPr lang="en-US" sz="1200" dirty="0">
              <a:solidFill>
                <a:srgbClr val="20425A"/>
              </a:solidFill>
              <a:latin typeface="Calibri"/>
              <a:ea typeface="Calibri"/>
              <a:cs typeface="Calibri"/>
              <a:sym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45"/>
        <p:cNvGrpSpPr/>
        <p:nvPr/>
      </p:nvGrpSpPr>
      <p:grpSpPr>
        <a:xfrm>
          <a:off x="0" y="0"/>
          <a:ext cx="0" cy="0"/>
          <a:chOff x="0" y="0"/>
          <a:chExt cx="0" cy="0"/>
        </a:xfrm>
      </p:grpSpPr>
      <p:sp>
        <p:nvSpPr>
          <p:cNvPr id="46" name="Shape 46"/>
          <p:cNvSpPr/>
          <p:nvPr/>
        </p:nvSpPr>
        <p:spPr>
          <a:xfrm>
            <a:off x="0" y="6400800"/>
            <a:ext cx="9144000" cy="76199"/>
          </a:xfrm>
          <a:prstGeom prst="rect">
            <a:avLst/>
          </a:prstGeom>
          <a:gradFill>
            <a:gsLst>
              <a:gs pos="0">
                <a:srgbClr val="20425A"/>
              </a:gs>
              <a:gs pos="44000">
                <a:srgbClr val="20425A"/>
              </a:gs>
              <a:gs pos="55000">
                <a:srgbClr val="EB6622"/>
              </a:gs>
              <a:gs pos="100000">
                <a:srgbClr val="FCCB10"/>
              </a:gs>
            </a:gsLst>
            <a:lin ang="0" scaled="0"/>
          </a:gra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Calibri"/>
              <a:ea typeface="Calibri"/>
              <a:cs typeface="Calibri"/>
              <a:sym typeface="Calibri"/>
            </a:endParaRPr>
          </a:p>
        </p:txBody>
      </p:sp>
      <p:pic>
        <p:nvPicPr>
          <p:cNvPr id="47" name="Shape 47" descr="C:\Users\pryan4\Downloads\want-impact-public-health-help-shape-journey-ahead\OHDSI logo only - colored.png"/>
          <p:cNvPicPr preferRelativeResize="0"/>
          <p:nvPr/>
        </p:nvPicPr>
        <p:blipFill rotWithShape="1">
          <a:blip r:embed="rId2">
            <a:alphaModFix/>
          </a:blip>
          <a:srcRect/>
          <a:stretch/>
        </p:blipFill>
        <p:spPr>
          <a:xfrm>
            <a:off x="-76201" y="-38160"/>
            <a:ext cx="1326583" cy="1257360"/>
          </a:xfrm>
          <a:prstGeom prst="rect">
            <a:avLst/>
          </a:prstGeom>
          <a:noFill/>
          <a:ln>
            <a:noFill/>
          </a:ln>
        </p:spPr>
      </p:pic>
      <p:sp>
        <p:nvSpPr>
          <p:cNvPr id="48" name="Shape 48"/>
          <p:cNvSpPr txBox="1">
            <a:spLocks noGrp="1"/>
          </p:cNvSpPr>
          <p:nvPr>
            <p:ph type="sldNum" idx="12"/>
          </p:nvPr>
        </p:nvSpPr>
        <p:spPr>
          <a:xfrm>
            <a:off x="7010400" y="6492875"/>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b="0" i="0" u="none" strike="noStrike" cap="none">
                <a:solidFill>
                  <a:srgbClr val="20425A"/>
                </a:solidFill>
                <a:latin typeface="Calibri"/>
                <a:ea typeface="Calibri"/>
                <a:cs typeface="Calibri"/>
                <a:sym typeface="Calibri"/>
              </a:rPr>
              <a:t>‹#›</a:t>
            </a:fld>
            <a:endParaRPr lang="en-US" sz="1200" b="0" i="0" u="none" strike="noStrike" cap="none">
              <a:solidFill>
                <a:srgbClr val="20425A"/>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11" name="TextBox 3">
            <a:extLst>
              <a:ext uri="{FF2B5EF4-FFF2-40B4-BE49-F238E27FC236}">
                <a16:creationId xmlns:a16="http://schemas.microsoft.com/office/drawing/2014/main" id="{CF82147A-F310-4F08-A322-4712DFB05CAC}"/>
              </a:ext>
            </a:extLst>
          </p:cNvPr>
          <p:cNvSpPr txBox="1"/>
          <p:nvPr userDrawn="1"/>
        </p:nvSpPr>
        <p:spPr>
          <a:xfrm>
            <a:off x="8745679" y="6535545"/>
            <a:ext cx="349776" cy="253916"/>
          </a:xfrm>
          <a:prstGeom prst="rect">
            <a:avLst/>
          </a:prstGeom>
          <a:noFill/>
        </p:spPr>
        <p:txBody>
          <a:bodyPr wrap="none" rtlCol="0">
            <a:spAutoFit/>
          </a:bodyPr>
          <a:lstStyle/>
          <a:p>
            <a:fld id="{A0D62B9C-1313-6240-B3A9-12C8D3C5854C}" type="slidenum">
              <a:rPr lang="en-US" sz="1050" smtClean="0"/>
              <a:t>‹#›</a:t>
            </a:fld>
            <a:endParaRPr lang="en-US" sz="1050"/>
          </a:p>
        </p:txBody>
      </p:sp>
      <p:sp>
        <p:nvSpPr>
          <p:cNvPr id="18" name="Rechthoek 9">
            <a:extLst>
              <a:ext uri="{FF2B5EF4-FFF2-40B4-BE49-F238E27FC236}">
                <a16:creationId xmlns:a16="http://schemas.microsoft.com/office/drawing/2014/main" id="{FDCB7EAC-6124-4EAA-8359-CBA1FC66C05F}"/>
              </a:ext>
            </a:extLst>
          </p:cNvPr>
          <p:cNvSpPr/>
          <p:nvPr userDrawn="1"/>
        </p:nvSpPr>
        <p:spPr>
          <a:xfrm>
            <a:off x="1" y="1"/>
            <a:ext cx="9143999" cy="659130"/>
          </a:xfrm>
          <a:prstGeom prst="rect">
            <a:avLst/>
          </a:prstGeom>
          <a:solidFill>
            <a:schemeClr val="bg2">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sz="1800"/>
          </a:p>
        </p:txBody>
      </p:sp>
      <p:sp>
        <p:nvSpPr>
          <p:cNvPr id="19" name="Ovaal 18">
            <a:extLst>
              <a:ext uri="{FF2B5EF4-FFF2-40B4-BE49-F238E27FC236}">
                <a16:creationId xmlns:a16="http://schemas.microsoft.com/office/drawing/2014/main" id="{3F60A0B3-33D5-4C1D-916A-291659662A56}"/>
              </a:ext>
            </a:extLst>
          </p:cNvPr>
          <p:cNvSpPr/>
          <p:nvPr userDrawn="1"/>
        </p:nvSpPr>
        <p:spPr>
          <a:xfrm>
            <a:off x="73777" y="76954"/>
            <a:ext cx="381858" cy="5067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50"/>
          </a:p>
        </p:txBody>
      </p:sp>
      <p:sp>
        <p:nvSpPr>
          <p:cNvPr id="20" name="Titel 1">
            <a:extLst>
              <a:ext uri="{FF2B5EF4-FFF2-40B4-BE49-F238E27FC236}">
                <a16:creationId xmlns:a16="http://schemas.microsoft.com/office/drawing/2014/main" id="{04CED64B-379A-440B-8CEC-EA945584F15C}"/>
              </a:ext>
            </a:extLst>
          </p:cNvPr>
          <p:cNvSpPr>
            <a:spLocks noGrp="1"/>
          </p:cNvSpPr>
          <p:nvPr>
            <p:ph type="title"/>
          </p:nvPr>
        </p:nvSpPr>
        <p:spPr>
          <a:xfrm>
            <a:off x="587286" y="0"/>
            <a:ext cx="8556714" cy="659130"/>
          </a:xfrm>
          <a:prstGeom prst="rect">
            <a:avLst/>
          </a:prstGeom>
        </p:spPr>
        <p:txBody>
          <a:bodyPr anchor="ctr"/>
          <a:lstStyle>
            <a:lvl1pPr>
              <a:defRPr sz="2700" b="1" cap="small" baseline="0">
                <a:solidFill>
                  <a:schemeClr val="accent2"/>
                </a:solidFill>
                <a:latin typeface="Calibri" panose="020F0502020204030204" pitchFamily="34" charset="0"/>
                <a:cs typeface="Calibri" panose="020F0502020204030204" pitchFamily="34" charset="0"/>
              </a:defRPr>
            </a:lvl1pPr>
          </a:lstStyle>
          <a:p>
            <a:r>
              <a:rPr lang="en-US" noProof="0"/>
              <a:t>Click to edit Master title style</a:t>
            </a:r>
            <a:endParaRPr lang="en-GB" noProof="0"/>
          </a:p>
        </p:txBody>
      </p:sp>
      <p:pic>
        <p:nvPicPr>
          <p:cNvPr id="21" name="Graphic 20">
            <a:extLst>
              <a:ext uri="{FF2B5EF4-FFF2-40B4-BE49-F238E27FC236}">
                <a16:creationId xmlns:a16="http://schemas.microsoft.com/office/drawing/2014/main" id="{1E980F08-4AEA-477F-852F-33E1F7E8C7EA}"/>
              </a:ext>
            </a:extLst>
          </p:cNvPr>
          <p:cNvPicPr>
            <a:picLocks noChangeAspect="1"/>
          </p:cNvPicPr>
          <p:nvPr userDrawn="1"/>
        </p:nvPicPr>
        <p:blipFill rotWithShape="1">
          <a:blip r:embed="rId2" cstate="screen">
            <a:extLst>
              <a:ext uri="{28A0092B-C50C-407E-A947-70E740481C1C}">
                <a14:useLocalDpi xmlns:a14="http://schemas.microsoft.com/office/drawing/2010/main" val="0"/>
              </a:ext>
              <a:ext uri="{96DAC541-7B7A-43D3-8B79-37D633B846F1}">
                <asvg:svgBlip xmlns:asvg="http://schemas.microsoft.com/office/drawing/2016/SVG/main" r:embed="rId3"/>
              </a:ext>
            </a:extLst>
          </a:blip>
          <a:srcRect l="-773" t="-304" r="191" b="-1528"/>
          <a:stretch/>
        </p:blipFill>
        <p:spPr>
          <a:xfrm>
            <a:off x="61490" y="76955"/>
            <a:ext cx="464307" cy="638157"/>
          </a:xfrm>
          <a:prstGeom prst="rect">
            <a:avLst/>
          </a:prstGeom>
        </p:spPr>
      </p:pic>
      <p:grpSp>
        <p:nvGrpSpPr>
          <p:cNvPr id="14" name="Group 13">
            <a:extLst>
              <a:ext uri="{FF2B5EF4-FFF2-40B4-BE49-F238E27FC236}">
                <a16:creationId xmlns:a16="http://schemas.microsoft.com/office/drawing/2014/main" id="{9BF97975-AE76-4BF3-A59A-B7425F8376C7}"/>
              </a:ext>
            </a:extLst>
          </p:cNvPr>
          <p:cNvGrpSpPr/>
          <p:nvPr userDrawn="1"/>
        </p:nvGrpSpPr>
        <p:grpSpPr>
          <a:xfrm>
            <a:off x="10583" y="6440341"/>
            <a:ext cx="959729" cy="498183"/>
            <a:chOff x="14111" y="6440340"/>
            <a:chExt cx="1279638" cy="498183"/>
          </a:xfrm>
        </p:grpSpPr>
        <p:pic>
          <p:nvPicPr>
            <p:cNvPr id="17" name="Picture 16" descr="A close up of a logo&#10;&#10;Description automatically generated">
              <a:extLst>
                <a:ext uri="{FF2B5EF4-FFF2-40B4-BE49-F238E27FC236}">
                  <a16:creationId xmlns:a16="http://schemas.microsoft.com/office/drawing/2014/main" id="{85ECE48E-98B2-416A-AB8B-B0B2D79B71C4}"/>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4111" y="6440340"/>
              <a:ext cx="498183" cy="498183"/>
            </a:xfrm>
            <a:prstGeom prst="rect">
              <a:avLst/>
            </a:prstGeom>
          </p:spPr>
        </p:pic>
        <p:pic>
          <p:nvPicPr>
            <p:cNvPr id="22" name="Picture 21" descr="A picture containing vector graphics&#10;&#10;Description automatically generated">
              <a:extLst>
                <a:ext uri="{FF2B5EF4-FFF2-40B4-BE49-F238E27FC236}">
                  <a16:creationId xmlns:a16="http://schemas.microsoft.com/office/drawing/2014/main" id="{B359738A-602A-4418-AAAE-607945E49A64}"/>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876457" y="6480785"/>
              <a:ext cx="417292" cy="417292"/>
            </a:xfrm>
            <a:prstGeom prst="rect">
              <a:avLst/>
            </a:prstGeom>
          </p:spPr>
        </p:pic>
        <p:pic>
          <p:nvPicPr>
            <p:cNvPr id="23" name="Picture 22" descr="A close up of a logo&#10;&#10;Description automatically generated">
              <a:extLst>
                <a:ext uri="{FF2B5EF4-FFF2-40B4-BE49-F238E27FC236}">
                  <a16:creationId xmlns:a16="http://schemas.microsoft.com/office/drawing/2014/main" id="{8D5420E1-3342-4052-B2E1-D6157D871238}"/>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512294" y="6507351"/>
              <a:ext cx="364163" cy="364163"/>
            </a:xfrm>
            <a:prstGeom prst="rect">
              <a:avLst/>
            </a:prstGeom>
          </p:spPr>
        </p:pic>
      </p:grpSp>
      <p:pic>
        <p:nvPicPr>
          <p:cNvPr id="12" name="Picture 11">
            <a:extLst>
              <a:ext uri="{FF2B5EF4-FFF2-40B4-BE49-F238E27FC236}">
                <a16:creationId xmlns:a16="http://schemas.microsoft.com/office/drawing/2014/main" id="{54522826-8F7A-4048-8F0E-1D5A359BAF33}"/>
              </a:ext>
            </a:extLst>
          </p:cNvPr>
          <p:cNvPicPr>
            <a:picLocks noChangeAspect="1"/>
          </p:cNvPicPr>
          <p:nvPr userDrawn="1"/>
        </p:nvPicPr>
        <p:blipFill>
          <a:blip r:embed="rId7"/>
          <a:stretch>
            <a:fillRect/>
          </a:stretch>
        </p:blipFill>
        <p:spPr>
          <a:xfrm>
            <a:off x="1032455" y="6628053"/>
            <a:ext cx="533245" cy="116346"/>
          </a:xfrm>
          <a:prstGeom prst="rect">
            <a:avLst/>
          </a:prstGeom>
          <a:ln>
            <a:noFill/>
          </a:ln>
          <a:effectLst>
            <a:outerShdw sx="1000" sy="1000" algn="tl" rotWithShape="0">
              <a:srgbClr val="333333"/>
            </a:outerShdw>
          </a:effectLst>
        </p:spPr>
      </p:pic>
      <p:pic>
        <p:nvPicPr>
          <p:cNvPr id="13" name="Picture 12">
            <a:extLst>
              <a:ext uri="{FF2B5EF4-FFF2-40B4-BE49-F238E27FC236}">
                <a16:creationId xmlns:a16="http://schemas.microsoft.com/office/drawing/2014/main" id="{1E6172CC-1004-744E-8671-33E8BB2918E8}"/>
              </a:ext>
            </a:extLst>
          </p:cNvPr>
          <p:cNvPicPr>
            <a:picLocks noChangeAspect="1"/>
          </p:cNvPicPr>
          <p:nvPr userDrawn="1"/>
        </p:nvPicPr>
        <p:blipFill>
          <a:blip r:embed="rId7"/>
          <a:stretch>
            <a:fillRect/>
          </a:stretch>
        </p:blipFill>
        <p:spPr>
          <a:xfrm>
            <a:off x="955072" y="6606654"/>
            <a:ext cx="919160" cy="200547"/>
          </a:xfrm>
          <a:prstGeom prst="rect">
            <a:avLst/>
          </a:prstGeom>
          <a:ln>
            <a:noFill/>
          </a:ln>
          <a:effectLst>
            <a:outerShdw sx="1000" sy="1000" algn="tl" rotWithShape="0">
              <a:srgbClr val="333333"/>
            </a:outerShdw>
          </a:effectLst>
        </p:spPr>
      </p:pic>
    </p:spTree>
    <p:extLst>
      <p:ext uri="{BB962C8B-B14F-4D97-AF65-F5344CB8AC3E}">
        <p14:creationId xmlns:p14="http://schemas.microsoft.com/office/powerpoint/2010/main" val="218300447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1143000" y="152400"/>
            <a:ext cx="7543800" cy="838199"/>
          </a:xfrm>
          <a:prstGeom prst="rect">
            <a:avLst/>
          </a:prstGeom>
          <a:noFill/>
          <a:ln>
            <a:noFill/>
          </a:ln>
        </p:spPr>
        <p:txBody>
          <a:bodyPr lIns="91425" tIns="91425" rIns="91425" bIns="91425" anchor="ctr" anchorCtr="0"/>
          <a:lstStyle>
            <a:lvl1pPr marL="0" marR="0" lvl="0" indent="0" algn="ctr" rtl="0">
              <a:spcBef>
                <a:spcPts val="0"/>
              </a:spcBef>
              <a:buClr>
                <a:srgbClr val="20425A"/>
              </a:buClr>
              <a:buFont typeface="Calibri"/>
              <a:buNone/>
              <a:defRPr sz="4000" b="0" i="0" u="none" strike="noStrike" cap="none">
                <a:solidFill>
                  <a:srgbClr val="20425A"/>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1" name="Shape 11"/>
          <p:cNvSpPr txBox="1">
            <a:spLocks noGrp="1"/>
          </p:cNvSpPr>
          <p:nvPr>
            <p:ph type="body" idx="1"/>
          </p:nvPr>
        </p:nvSpPr>
        <p:spPr>
          <a:xfrm>
            <a:off x="457200" y="1219200"/>
            <a:ext cx="8229600" cy="4906962"/>
          </a:xfrm>
          <a:prstGeom prst="rect">
            <a:avLst/>
          </a:prstGeom>
          <a:noFill/>
          <a:ln>
            <a:noFill/>
          </a:ln>
        </p:spPr>
        <p:txBody>
          <a:bodyPr lIns="91425" tIns="91425" rIns="91425" bIns="91425" anchor="t" anchorCtr="0"/>
          <a:lstStyle>
            <a:lvl1pPr marL="342900" marR="0" lvl="0" indent="-139700" algn="l" rtl="0">
              <a:spcBef>
                <a:spcPts val="640"/>
              </a:spcBef>
              <a:buClr>
                <a:srgbClr val="20425A"/>
              </a:buClr>
              <a:buSzPct val="100000"/>
              <a:buFont typeface="Arial"/>
              <a:buChar char="•"/>
              <a:defRPr sz="3200" b="0" i="0" u="none" strike="noStrike" cap="none">
                <a:solidFill>
                  <a:srgbClr val="20425A"/>
                </a:solidFill>
                <a:latin typeface="Calibri"/>
                <a:ea typeface="Calibri"/>
                <a:cs typeface="Calibri"/>
                <a:sym typeface="Calibri"/>
              </a:defRPr>
            </a:lvl1pPr>
            <a:lvl2pPr marL="742950" marR="0" lvl="1" indent="-107950" algn="l" rtl="0">
              <a:spcBef>
                <a:spcPts val="560"/>
              </a:spcBef>
              <a:buClr>
                <a:srgbClr val="20425A"/>
              </a:buClr>
              <a:buSzPct val="100000"/>
              <a:buFont typeface="Arial"/>
              <a:buChar char="–"/>
              <a:defRPr sz="2800" b="0" i="0" u="none" strike="noStrike" cap="none">
                <a:solidFill>
                  <a:srgbClr val="20425A"/>
                </a:solidFill>
                <a:latin typeface="Calibri"/>
                <a:ea typeface="Calibri"/>
                <a:cs typeface="Calibri"/>
                <a:sym typeface="Calibri"/>
              </a:defRPr>
            </a:lvl2pPr>
            <a:lvl3pPr marL="1143000" marR="0" lvl="2" indent="-76200" algn="l" rtl="0">
              <a:spcBef>
                <a:spcPts val="480"/>
              </a:spcBef>
              <a:buClr>
                <a:srgbClr val="20425A"/>
              </a:buClr>
              <a:buSzPct val="100000"/>
              <a:buFont typeface="Arial"/>
              <a:buChar char="•"/>
              <a:defRPr sz="2400" b="0" i="0" u="none" strike="noStrike" cap="none">
                <a:solidFill>
                  <a:srgbClr val="20425A"/>
                </a:solidFill>
                <a:latin typeface="Calibri"/>
                <a:ea typeface="Calibri"/>
                <a:cs typeface="Calibri"/>
                <a:sym typeface="Calibri"/>
              </a:defRPr>
            </a:lvl3pPr>
            <a:lvl4pPr marL="1600200" marR="0" lvl="3" indent="-101600" algn="l" rtl="0">
              <a:spcBef>
                <a:spcPts val="400"/>
              </a:spcBef>
              <a:buClr>
                <a:srgbClr val="20425A"/>
              </a:buClr>
              <a:buSzPct val="100000"/>
              <a:buFont typeface="Arial"/>
              <a:buChar char="–"/>
              <a:defRPr sz="2000" b="0" i="0" u="none" strike="noStrike" cap="none">
                <a:solidFill>
                  <a:srgbClr val="20425A"/>
                </a:solidFill>
                <a:latin typeface="Calibri"/>
                <a:ea typeface="Calibri"/>
                <a:cs typeface="Calibri"/>
                <a:sym typeface="Calibri"/>
              </a:defRPr>
            </a:lvl4pPr>
            <a:lvl5pPr marL="2057400" marR="0" lvl="4" indent="-101600" algn="l" rtl="0">
              <a:spcBef>
                <a:spcPts val="400"/>
              </a:spcBef>
              <a:buClr>
                <a:srgbClr val="20425A"/>
              </a:buClr>
              <a:buSzPct val="100000"/>
              <a:buFont typeface="Arial"/>
              <a:buChar char="»"/>
              <a:defRPr sz="2000" b="0" i="0" u="none" strike="noStrike" cap="none">
                <a:solidFill>
                  <a:srgbClr val="20425A"/>
                </a:solidFill>
                <a:latin typeface="Calibri"/>
                <a:ea typeface="Calibri"/>
                <a:cs typeface="Calibri"/>
                <a:sym typeface="Calibri"/>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 name="Shape 12"/>
          <p:cNvSpPr txBox="1">
            <a:spLocks noGrp="1"/>
          </p:cNvSpPr>
          <p:nvPr>
            <p:ph type="sldNum" idx="12"/>
          </p:nvPr>
        </p:nvSpPr>
        <p:spPr>
          <a:xfrm>
            <a:off x="8556783" y="6333134"/>
            <a:ext cx="548700" cy="525000"/>
          </a:xfrm>
          <a:prstGeom prst="rect">
            <a:avLst/>
          </a:prstGeom>
          <a:noFill/>
          <a:ln>
            <a:noFill/>
          </a:ln>
        </p:spPr>
        <p:txBody>
          <a:bodyPr lIns="91425" tIns="91425" rIns="91425" bIns="91425" anchor="ctr" anchorCtr="0">
            <a:noAutofit/>
          </a:bodyPr>
          <a:lstStyle/>
          <a:p>
            <a:pPr lvl="0" algn="r">
              <a:spcBef>
                <a:spcPts val="0"/>
              </a:spcBef>
              <a:buNone/>
            </a:pPr>
            <a:fld id="{00000000-1234-1234-1234-123412341234}" type="slidenum">
              <a:rPr lang="en-US" sz="1300">
                <a:solidFill>
                  <a:srgbClr val="20425A"/>
                </a:solidFill>
                <a:latin typeface="Calibri"/>
                <a:ea typeface="Calibri"/>
                <a:cs typeface="Calibri"/>
                <a:sym typeface="Calibri"/>
              </a:rPr>
              <a:t>‹#›</a:t>
            </a:fld>
            <a:endParaRPr lang="en-US" sz="1300">
              <a:solidFill>
                <a:srgbClr val="20425A"/>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3" r:id="rId3"/>
    <p:sldLayoutId id="2147483681" r:id="rId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9.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www.ohdsi.org/who-we-are/collaborators/" TargetMode="External"/><Relationship Id="rId2" Type="http://schemas.openxmlformats.org/officeDocument/2006/relationships/image" Target="../media/image10.tiff"/><Relationship Id="rId1" Type="http://schemas.openxmlformats.org/officeDocument/2006/relationships/slideLayout" Target="../slideLayouts/slideLayout2.xml"/><Relationship Id="rId5" Type="http://schemas.openxmlformats.org/officeDocument/2006/relationships/image" Target="../media/image11.jpeg"/><Relationship Id="rId4" Type="http://schemas.openxmlformats.org/officeDocument/2006/relationships/hyperlink" Target="https://github.com/OHDSI/Tutorial-PLP"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image" Target="../media/image23.tiff"/><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gi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hyperlink" Target="https://ohdsi.github.io/TheBookOfOhdsi/" TargetMode="External"/><Relationship Id="rId2" Type="http://schemas.openxmlformats.org/officeDocument/2006/relationships/hyperlink" Target="http://www.github.com/OHDSI/PatientLevelPrediction" TargetMode="External"/><Relationship Id="rId1" Type="http://schemas.openxmlformats.org/officeDocument/2006/relationships/slideLayout" Target="../slideLayouts/slideLayout2.xml"/><Relationship Id="rId4" Type="http://schemas.openxmlformats.org/officeDocument/2006/relationships/hyperlink" Target="http://www.data.ohdsi.org/" TargetMode="External"/></Relationships>
</file>

<file path=ppt/slides/_rels/slide5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53.xml.rels><?xml version="1.0" encoding="UTF-8" standalone="yes"?>
<Relationships xmlns="http://schemas.openxmlformats.org/package/2006/relationships"><Relationship Id="rId2" Type="http://schemas.openxmlformats.org/officeDocument/2006/relationships/hyperlink" Target="https://bit.ly/2EeSIpC" TargetMode="Externa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hyperlink" Target="mailto:jreps@its.jnj.com" TargetMode="External"/><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32.png"/><Relationship Id="rId4" Type="http://schemas.openxmlformats.org/officeDocument/2006/relationships/image" Target="../media/image3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Shape 253"/>
          <p:cNvSpPr txBox="1">
            <a:spLocks noGrp="1"/>
          </p:cNvSpPr>
          <p:nvPr>
            <p:ph type="ctrTitle"/>
          </p:nvPr>
        </p:nvSpPr>
        <p:spPr>
          <a:xfrm>
            <a:off x="2209800" y="914400"/>
            <a:ext cx="6629400" cy="1755900"/>
          </a:xfrm>
          <a:prstGeom prst="rect">
            <a:avLst/>
          </a:prstGeom>
          <a:noFill/>
          <a:ln>
            <a:noFill/>
          </a:ln>
        </p:spPr>
        <p:txBody>
          <a:bodyPr lIns="91425" tIns="91425" rIns="91425" bIns="91425" anchor="ctr" anchorCtr="0">
            <a:noAutofit/>
          </a:bodyPr>
          <a:lstStyle/>
          <a:p>
            <a:pPr marL="0" marR="0" lvl="0" indent="0" algn="ctr" rtl="0">
              <a:lnSpc>
                <a:spcPct val="100000"/>
              </a:lnSpc>
              <a:spcBef>
                <a:spcPts val="0"/>
              </a:spcBef>
              <a:spcAft>
                <a:spcPts val="0"/>
              </a:spcAft>
              <a:buClr>
                <a:srgbClr val="20425A"/>
              </a:buClr>
              <a:buSzPct val="25000"/>
              <a:buFont typeface="Calibri"/>
              <a:buNone/>
            </a:pPr>
            <a:endParaRPr sz="4000" b="1" i="0" u="none" strike="noStrike" cap="none" dirty="0">
              <a:solidFill>
                <a:srgbClr val="20425A"/>
              </a:solidFill>
              <a:latin typeface="Calibri"/>
              <a:ea typeface="Calibri"/>
              <a:cs typeface="Calibri"/>
              <a:sym typeface="Calibri"/>
            </a:endParaRPr>
          </a:p>
          <a:p>
            <a:pPr marL="0" marR="0" lvl="0" indent="0" algn="ctr" rtl="0">
              <a:lnSpc>
                <a:spcPct val="100000"/>
              </a:lnSpc>
              <a:spcBef>
                <a:spcPts val="0"/>
              </a:spcBef>
              <a:spcAft>
                <a:spcPts val="0"/>
              </a:spcAft>
              <a:buClr>
                <a:schemeClr val="dk1"/>
              </a:buClr>
              <a:buSzPct val="25000"/>
              <a:buFont typeface="Arial"/>
              <a:buNone/>
            </a:pPr>
            <a:r>
              <a:rPr lang="en-US" sz="4000" b="0" i="0" u="none" strike="noStrike" cap="none" dirty="0">
                <a:solidFill>
                  <a:srgbClr val="20425A"/>
                </a:solidFill>
                <a:latin typeface="Calibri"/>
                <a:ea typeface="Calibri"/>
                <a:cs typeface="Calibri"/>
                <a:sym typeface="Calibri"/>
              </a:rPr>
              <a:t>OHDSI Tutorial: </a:t>
            </a:r>
            <a:br>
              <a:rPr lang="en-US" sz="4000" b="0" i="0" u="none" strike="noStrike" cap="none" dirty="0">
                <a:solidFill>
                  <a:srgbClr val="20425A"/>
                </a:solidFill>
                <a:latin typeface="Calibri"/>
                <a:ea typeface="Calibri"/>
                <a:cs typeface="Calibri"/>
                <a:sym typeface="Calibri"/>
              </a:rPr>
            </a:br>
            <a:r>
              <a:rPr lang="en-US" sz="4000" b="0" i="0" u="none" strike="noStrike" cap="none" dirty="0">
                <a:solidFill>
                  <a:srgbClr val="20425A"/>
                </a:solidFill>
                <a:latin typeface="Calibri"/>
                <a:ea typeface="Calibri"/>
                <a:cs typeface="Calibri"/>
                <a:sym typeface="Calibri"/>
              </a:rPr>
              <a:t>Patient-level predictive modelling in observational healthcare data</a:t>
            </a:r>
          </a:p>
        </p:txBody>
      </p:sp>
      <p:sp>
        <p:nvSpPr>
          <p:cNvPr id="3" name="Shape 218"/>
          <p:cNvSpPr txBox="1">
            <a:spLocks noGrp="1"/>
          </p:cNvSpPr>
          <p:nvPr>
            <p:ph type="subTitle" idx="1"/>
          </p:nvPr>
        </p:nvSpPr>
        <p:spPr>
          <a:xfrm>
            <a:off x="2362200" y="3429000"/>
            <a:ext cx="6096000" cy="1752600"/>
          </a:xfrm>
          <a:prstGeom prst="rect">
            <a:avLst/>
          </a:prstGeom>
          <a:noFill/>
          <a:ln>
            <a:noFill/>
          </a:ln>
        </p:spPr>
        <p:txBody>
          <a:bodyPr lIns="91425" tIns="45700" rIns="91425" bIns="45700" anchor="t" anchorCtr="0">
            <a:noAutofit/>
          </a:bodyPr>
          <a:lstStyle/>
          <a:p>
            <a:pPr marL="0" marR="0" lvl="0" indent="0" algn="ctr" rtl="0">
              <a:lnSpc>
                <a:spcPct val="150000"/>
              </a:lnSpc>
              <a:spcBef>
                <a:spcPts val="0"/>
              </a:spcBef>
              <a:spcAft>
                <a:spcPts val="0"/>
              </a:spcAft>
              <a:buClr>
                <a:srgbClr val="153153"/>
              </a:buClr>
              <a:buSzPct val="25000"/>
              <a:buFont typeface="Arial"/>
              <a:buNone/>
            </a:pPr>
            <a:r>
              <a:rPr lang="en-US" sz="1750" b="0" i="0" u="none" strike="noStrike" cap="none" dirty="0">
                <a:solidFill>
                  <a:srgbClr val="153153"/>
                </a:solidFill>
                <a:latin typeface="Calibri"/>
                <a:ea typeface="Calibri"/>
                <a:cs typeface="Calibri"/>
                <a:sym typeface="Calibri"/>
              </a:rPr>
              <a:t>Faculty:</a:t>
            </a:r>
          </a:p>
          <a:p>
            <a:pPr marL="0" marR="0" lvl="0" indent="0" algn="ctr" rtl="0">
              <a:lnSpc>
                <a:spcPct val="150000"/>
              </a:lnSpc>
              <a:spcBef>
                <a:spcPts val="0"/>
              </a:spcBef>
              <a:spcAft>
                <a:spcPts val="0"/>
              </a:spcAft>
              <a:buClr>
                <a:srgbClr val="153153"/>
              </a:buClr>
              <a:buSzPct val="25000"/>
              <a:buFont typeface="Arial"/>
              <a:buNone/>
            </a:pPr>
            <a:r>
              <a:rPr lang="en-US" sz="1750" b="0" i="0" u="none" strike="noStrike" cap="none" dirty="0">
                <a:solidFill>
                  <a:srgbClr val="153153"/>
                </a:solidFill>
                <a:latin typeface="Calibri"/>
                <a:ea typeface="Calibri"/>
                <a:cs typeface="Calibri"/>
                <a:sym typeface="Calibri"/>
              </a:rPr>
              <a:t>?</a:t>
            </a:r>
          </a:p>
          <a:p>
            <a:r>
              <a:rPr lang="en-US" sz="1750" dirty="0"/>
              <a:t>Egill Fridgeirsson (Erasmus)</a:t>
            </a:r>
          </a:p>
          <a:p>
            <a:pPr lvl="0">
              <a:lnSpc>
                <a:spcPct val="150000"/>
              </a:lnSpc>
              <a:spcBef>
                <a:spcPts val="0"/>
              </a:spcBef>
              <a:buSzPct val="25000"/>
            </a:pPr>
            <a:r>
              <a:rPr lang="en-US" sz="1750" dirty="0"/>
              <a:t>Jenna Reps (Johnson &amp; Johnson)</a:t>
            </a:r>
          </a:p>
          <a:p>
            <a:pPr marL="0" marR="0" lvl="0" indent="0" algn="ctr" rtl="0">
              <a:lnSpc>
                <a:spcPct val="150000"/>
              </a:lnSpc>
              <a:spcBef>
                <a:spcPts val="0"/>
              </a:spcBef>
              <a:spcAft>
                <a:spcPts val="0"/>
              </a:spcAft>
              <a:buClr>
                <a:srgbClr val="153153"/>
              </a:buClr>
              <a:buSzPct val="25000"/>
              <a:buFont typeface="Arial"/>
              <a:buNone/>
            </a:pPr>
            <a:endParaRPr lang="en-US" sz="1750" dirty="0"/>
          </a:p>
          <a:p>
            <a:pPr marL="0" marR="0" lvl="0" indent="0" algn="ctr" rtl="0">
              <a:lnSpc>
                <a:spcPct val="80000"/>
              </a:lnSpc>
              <a:spcBef>
                <a:spcPts val="350"/>
              </a:spcBef>
              <a:buClr>
                <a:srgbClr val="153153"/>
              </a:buClr>
              <a:buSzPct val="25000"/>
              <a:buFont typeface="Arial"/>
              <a:buNone/>
            </a:pPr>
            <a:endParaRPr lang="en-US" sz="1750" b="0" i="0" u="none" strike="noStrike" cap="none" dirty="0">
              <a:solidFill>
                <a:srgbClr val="153153"/>
              </a:solidFill>
              <a:latin typeface="Calibri"/>
              <a:ea typeface="Calibri"/>
              <a:cs typeface="Calibri"/>
              <a:sym typeface="Calibri"/>
            </a:endParaRPr>
          </a:p>
          <a:p>
            <a:pPr marL="0" marR="0" lvl="0" indent="0" algn="ctr" rtl="0">
              <a:lnSpc>
                <a:spcPct val="80000"/>
              </a:lnSpc>
              <a:spcBef>
                <a:spcPts val="350"/>
              </a:spcBef>
              <a:buClr>
                <a:srgbClr val="153153"/>
              </a:buClr>
              <a:buSzPct val="25000"/>
              <a:buFont typeface="Arial"/>
              <a:buNone/>
            </a:pPr>
            <a:endParaRPr lang="en-US" sz="1750" dirty="0"/>
          </a:p>
        </p:txBody>
      </p:sp>
    </p:spTree>
    <p:extLst>
      <p:ext uri="{BB962C8B-B14F-4D97-AF65-F5344CB8AC3E}">
        <p14:creationId xmlns:p14="http://schemas.microsoft.com/office/powerpoint/2010/main" val="17285058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Complementary evidence to inform the patient journey</a:t>
            </a:r>
          </a:p>
        </p:txBody>
      </p:sp>
      <p:sp>
        <p:nvSpPr>
          <p:cNvPr id="4" name="TextBox 3"/>
          <p:cNvSpPr txBox="1"/>
          <p:nvPr/>
        </p:nvSpPr>
        <p:spPr>
          <a:xfrm>
            <a:off x="3581400" y="1905000"/>
            <a:ext cx="2286000" cy="132343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000" b="1" dirty="0"/>
              <a:t>Clinical characterization:</a:t>
            </a:r>
          </a:p>
          <a:p>
            <a:pPr algn="ctr"/>
            <a:r>
              <a:rPr lang="en-US" sz="2000" dirty="0"/>
              <a:t>What happened to them?</a:t>
            </a:r>
          </a:p>
        </p:txBody>
      </p:sp>
      <p:sp>
        <p:nvSpPr>
          <p:cNvPr id="5" name="TextBox 4"/>
          <p:cNvSpPr txBox="1"/>
          <p:nvPr/>
        </p:nvSpPr>
        <p:spPr>
          <a:xfrm>
            <a:off x="1143000" y="4202349"/>
            <a:ext cx="2133600" cy="1323439"/>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square" rtlCol="0">
            <a:spAutoFit/>
          </a:bodyPr>
          <a:lstStyle/>
          <a:p>
            <a:pPr algn="ctr"/>
            <a:r>
              <a:rPr lang="en-US" sz="2000" b="1" dirty="0"/>
              <a:t>Patient-level prediction:</a:t>
            </a:r>
          </a:p>
          <a:p>
            <a:pPr algn="ctr"/>
            <a:r>
              <a:rPr lang="en-US" sz="2000" dirty="0"/>
              <a:t>What will happen to me?</a:t>
            </a:r>
          </a:p>
        </p:txBody>
      </p:sp>
      <p:sp>
        <p:nvSpPr>
          <p:cNvPr id="6" name="TextBox 5"/>
          <p:cNvSpPr txBox="1"/>
          <p:nvPr/>
        </p:nvSpPr>
        <p:spPr>
          <a:xfrm>
            <a:off x="5867400" y="4202349"/>
            <a:ext cx="2286000" cy="132343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US" sz="2000" b="1" dirty="0"/>
              <a:t>Population-level effect estimation:</a:t>
            </a:r>
          </a:p>
          <a:p>
            <a:pPr algn="ctr"/>
            <a:r>
              <a:rPr lang="en-US" sz="2000" dirty="0"/>
              <a:t>What are the causal effects?</a:t>
            </a:r>
          </a:p>
        </p:txBody>
      </p:sp>
      <p:sp>
        <p:nvSpPr>
          <p:cNvPr id="7" name="Down Arrow 6"/>
          <p:cNvSpPr/>
          <p:nvPr/>
        </p:nvSpPr>
        <p:spPr>
          <a:xfrm rot="2694299">
            <a:off x="3003460" y="3351498"/>
            <a:ext cx="304800" cy="762000"/>
          </a:xfrm>
          <a:prstGeom prst="down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8" name="Down Arrow 7"/>
          <p:cNvSpPr/>
          <p:nvPr/>
        </p:nvSpPr>
        <p:spPr>
          <a:xfrm rot="18903485">
            <a:off x="5863407" y="3366195"/>
            <a:ext cx="304800" cy="762000"/>
          </a:xfrm>
          <a:prstGeom prst="down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9" name="Left-Right Arrow 8"/>
          <p:cNvSpPr/>
          <p:nvPr/>
        </p:nvSpPr>
        <p:spPr>
          <a:xfrm>
            <a:off x="3962400" y="4711668"/>
            <a:ext cx="1219200" cy="304800"/>
          </a:xfrm>
          <a:prstGeom prst="lef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0" name="TextBox 9"/>
          <p:cNvSpPr txBox="1"/>
          <p:nvPr/>
        </p:nvSpPr>
        <p:spPr>
          <a:xfrm>
            <a:off x="1333500" y="5638801"/>
            <a:ext cx="1752600" cy="369332"/>
          </a:xfrm>
          <a:prstGeom prst="rect">
            <a:avLst/>
          </a:prstGeom>
          <a:noFill/>
        </p:spPr>
        <p:txBody>
          <a:bodyPr wrap="square" rtlCol="0">
            <a:spAutoFit/>
          </a:bodyPr>
          <a:lstStyle/>
          <a:p>
            <a:pPr algn="ctr"/>
            <a:r>
              <a:rPr lang="en-US" dirty="0"/>
              <a:t>inference</a:t>
            </a:r>
          </a:p>
        </p:txBody>
      </p:sp>
      <p:sp>
        <p:nvSpPr>
          <p:cNvPr id="11" name="TextBox 10"/>
          <p:cNvSpPr txBox="1"/>
          <p:nvPr/>
        </p:nvSpPr>
        <p:spPr>
          <a:xfrm>
            <a:off x="6053096" y="5635559"/>
            <a:ext cx="1752600" cy="369332"/>
          </a:xfrm>
          <a:prstGeom prst="rect">
            <a:avLst/>
          </a:prstGeom>
          <a:noFill/>
        </p:spPr>
        <p:txBody>
          <a:bodyPr wrap="square" rtlCol="0">
            <a:spAutoFit/>
          </a:bodyPr>
          <a:lstStyle/>
          <a:p>
            <a:pPr algn="ctr"/>
            <a:r>
              <a:rPr lang="en-US" dirty="0"/>
              <a:t>causal inference</a:t>
            </a:r>
          </a:p>
        </p:txBody>
      </p:sp>
      <p:sp>
        <p:nvSpPr>
          <p:cNvPr id="12" name="TextBox 11"/>
          <p:cNvSpPr txBox="1"/>
          <p:nvPr/>
        </p:nvSpPr>
        <p:spPr>
          <a:xfrm>
            <a:off x="3771900" y="3264426"/>
            <a:ext cx="1752600" cy="369332"/>
          </a:xfrm>
          <a:prstGeom prst="rect">
            <a:avLst/>
          </a:prstGeom>
          <a:noFill/>
        </p:spPr>
        <p:txBody>
          <a:bodyPr wrap="square" rtlCol="0">
            <a:spAutoFit/>
          </a:bodyPr>
          <a:lstStyle/>
          <a:p>
            <a:pPr algn="ctr"/>
            <a:r>
              <a:rPr lang="en-US" dirty="0"/>
              <a:t>observation</a:t>
            </a:r>
          </a:p>
        </p:txBody>
      </p:sp>
      <p:sp>
        <p:nvSpPr>
          <p:cNvPr id="3" name="Frame 2"/>
          <p:cNvSpPr/>
          <p:nvPr/>
        </p:nvSpPr>
        <p:spPr>
          <a:xfrm>
            <a:off x="914400" y="3911568"/>
            <a:ext cx="2618363" cy="2336832"/>
          </a:xfrm>
          <a:prstGeom prst="fram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Tree>
    <p:extLst>
      <p:ext uri="{BB962C8B-B14F-4D97-AF65-F5344CB8AC3E}">
        <p14:creationId xmlns:p14="http://schemas.microsoft.com/office/powerpoint/2010/main" val="519034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A4C23B-ED57-21E5-59CD-F93A45659184}"/>
            </a:ext>
          </a:extLst>
        </p:cNvPr>
        <p:cNvGrpSpPr/>
        <p:nvPr/>
      </p:nvGrpSpPr>
      <p:grpSpPr>
        <a:xfrm>
          <a:off x="0" y="0"/>
          <a:ext cx="0" cy="0"/>
          <a:chOff x="0" y="0"/>
          <a:chExt cx="0" cy="0"/>
        </a:xfrm>
      </p:grpSpPr>
      <p:sp>
        <p:nvSpPr>
          <p:cNvPr id="4098" name="Rectangle 2">
            <a:extLst>
              <a:ext uri="{FF2B5EF4-FFF2-40B4-BE49-F238E27FC236}">
                <a16:creationId xmlns:a16="http://schemas.microsoft.com/office/drawing/2014/main" id="{8A455595-0404-4C47-3CBF-AFB56D7B9CD2}"/>
              </a:ext>
            </a:extLst>
          </p:cNvPr>
          <p:cNvSpPr>
            <a:spLocks noGrp="1" noChangeArrowheads="1"/>
          </p:cNvSpPr>
          <p:nvPr>
            <p:ph type="title"/>
          </p:nvPr>
        </p:nvSpPr>
        <p:spPr>
          <a:xfrm>
            <a:off x="1243330" y="230321"/>
            <a:ext cx="6995478" cy="830997"/>
          </a:xfrm>
        </p:spPr>
        <p:txBody>
          <a:bodyPr/>
          <a:lstStyle/>
          <a:p>
            <a:pPr algn="ctr" eaLnBrk="1" hangingPunct="1"/>
            <a:r>
              <a:rPr lang="en-US" altLang="nl-NL" sz="2400" dirty="0"/>
              <a:t>Clinicians are confronted with prediction questions on a daily basis. What options do they have?</a:t>
            </a:r>
          </a:p>
        </p:txBody>
      </p:sp>
      <p:sp>
        <p:nvSpPr>
          <p:cNvPr id="4100" name="Text Box 4">
            <a:extLst>
              <a:ext uri="{FF2B5EF4-FFF2-40B4-BE49-F238E27FC236}">
                <a16:creationId xmlns:a16="http://schemas.microsoft.com/office/drawing/2014/main" id="{FE6BD671-E727-6566-0C1F-FF358AA8BA6B}"/>
              </a:ext>
            </a:extLst>
          </p:cNvPr>
          <p:cNvSpPr txBox="1">
            <a:spLocks noChangeArrowheads="1"/>
          </p:cNvSpPr>
          <p:nvPr/>
        </p:nvSpPr>
        <p:spPr bwMode="auto">
          <a:xfrm>
            <a:off x="6118422" y="1122717"/>
            <a:ext cx="2962659" cy="584775"/>
          </a:xfrm>
          <a:prstGeom prst="rect">
            <a:avLst/>
          </a:prstGeom>
          <a:solidFill>
            <a:srgbClr val="FFC000"/>
          </a:solidFill>
          <a:ln w="12700">
            <a:solidFill>
              <a:schemeClr val="bg1"/>
            </a:solidFill>
            <a:miter lim="800000"/>
            <a:headEnd/>
            <a:tailEnd/>
          </a:ln>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n-US" altLang="nl-NL" sz="1600" dirty="0"/>
              <a:t>Quote an overall average to all patients</a:t>
            </a:r>
          </a:p>
        </p:txBody>
      </p:sp>
      <p:sp>
        <p:nvSpPr>
          <p:cNvPr id="4101" name="Text Box 5">
            <a:extLst>
              <a:ext uri="{FF2B5EF4-FFF2-40B4-BE49-F238E27FC236}">
                <a16:creationId xmlns:a16="http://schemas.microsoft.com/office/drawing/2014/main" id="{086E89E6-4326-228E-AFFE-D8D4B91D502E}"/>
              </a:ext>
            </a:extLst>
          </p:cNvPr>
          <p:cNvSpPr txBox="1">
            <a:spLocks noChangeArrowheads="1"/>
          </p:cNvSpPr>
          <p:nvPr/>
        </p:nvSpPr>
        <p:spPr bwMode="auto">
          <a:xfrm>
            <a:off x="-39033" y="1190324"/>
            <a:ext cx="2858695" cy="584775"/>
          </a:xfrm>
          <a:prstGeom prst="rect">
            <a:avLst/>
          </a:prstGeom>
          <a:solidFill>
            <a:srgbClr val="FFC000"/>
          </a:solidFill>
          <a:ln w="12700">
            <a:solidFill>
              <a:schemeClr val="bg1"/>
            </a:solidFill>
            <a:miter lim="800000"/>
            <a:headEnd/>
            <a:tailEnd/>
          </a:ln>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n-US" altLang="nl-NL" sz="1600" dirty="0"/>
              <a:t>Deny ability to predict at the individual patient level</a:t>
            </a:r>
          </a:p>
        </p:txBody>
      </p:sp>
      <p:sp>
        <p:nvSpPr>
          <p:cNvPr id="4102" name="Text Box 6">
            <a:extLst>
              <a:ext uri="{FF2B5EF4-FFF2-40B4-BE49-F238E27FC236}">
                <a16:creationId xmlns:a16="http://schemas.microsoft.com/office/drawing/2014/main" id="{FDB8FA56-681F-48D0-5062-1BECCDFACC60}"/>
              </a:ext>
            </a:extLst>
          </p:cNvPr>
          <p:cNvSpPr txBox="1">
            <a:spLocks noChangeArrowheads="1"/>
          </p:cNvSpPr>
          <p:nvPr/>
        </p:nvSpPr>
        <p:spPr bwMode="auto">
          <a:xfrm>
            <a:off x="5580113" y="5541453"/>
            <a:ext cx="3556868" cy="830997"/>
          </a:xfrm>
          <a:prstGeom prst="rect">
            <a:avLst/>
          </a:prstGeom>
          <a:solidFill>
            <a:schemeClr val="accent3">
              <a:lumMod val="40000"/>
              <a:lumOff val="60000"/>
            </a:schemeClr>
          </a:solidFill>
          <a:ln w="12700">
            <a:solidFill>
              <a:schemeClr val="bg1"/>
            </a:solidFill>
            <a:miter lim="800000"/>
            <a:headEnd/>
            <a:tailEnd/>
          </a:ln>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n-US" altLang="nl-NL" sz="1600" dirty="0"/>
              <a:t>Provide a  personalized prediction based on an advanced </a:t>
            </a:r>
            <a:r>
              <a:rPr lang="en-US" altLang="nl-NL" sz="1600"/>
              <a:t>clinical prediction </a:t>
            </a:r>
            <a:r>
              <a:rPr lang="en-US" altLang="nl-NL" sz="1600" dirty="0"/>
              <a:t>model</a:t>
            </a:r>
          </a:p>
        </p:txBody>
      </p:sp>
      <p:sp>
        <p:nvSpPr>
          <p:cNvPr id="4105" name="Line 9">
            <a:extLst>
              <a:ext uri="{FF2B5EF4-FFF2-40B4-BE49-F238E27FC236}">
                <a16:creationId xmlns:a16="http://schemas.microsoft.com/office/drawing/2014/main" id="{15AE5731-C1E8-BA1A-18F2-29A133EAA5A1}"/>
              </a:ext>
            </a:extLst>
          </p:cNvPr>
          <p:cNvSpPr>
            <a:spLocks noChangeShapeType="1"/>
          </p:cNvSpPr>
          <p:nvPr/>
        </p:nvSpPr>
        <p:spPr bwMode="auto">
          <a:xfrm>
            <a:off x="4267200" y="2347913"/>
            <a:ext cx="947738" cy="457200"/>
          </a:xfrm>
          <a:prstGeom prst="line">
            <a:avLst/>
          </a:prstGeom>
          <a:noFill/>
          <a:ln w="38100">
            <a:solidFill>
              <a:schemeClr val="bg1"/>
            </a:solidFill>
            <a:round/>
            <a:headEnd/>
            <a:tailEnd type="triangle" w="med" len="med"/>
          </a:ln>
          <a:extLst>
            <a:ext uri="{909E8E84-426E-40DD-AFC4-6F175D3DCCD1}">
              <a14:hiddenFill xmlns:a14="http://schemas.microsoft.com/office/drawing/2010/main">
                <a:noFill/>
              </a14:hiddenFill>
            </a:ext>
          </a:extLst>
        </p:spPr>
        <p:txBody>
          <a:bodyPr/>
          <a:lstStyle/>
          <a:p>
            <a:endParaRPr lang="nl-NL"/>
          </a:p>
        </p:txBody>
      </p:sp>
      <p:sp>
        <p:nvSpPr>
          <p:cNvPr id="4108" name="Text Box 12">
            <a:extLst>
              <a:ext uri="{FF2B5EF4-FFF2-40B4-BE49-F238E27FC236}">
                <a16:creationId xmlns:a16="http://schemas.microsoft.com/office/drawing/2014/main" id="{4EDD3D4B-6CCE-415C-A0D0-0B04777782DC}"/>
              </a:ext>
            </a:extLst>
          </p:cNvPr>
          <p:cNvSpPr txBox="1">
            <a:spLocks noChangeArrowheads="1"/>
          </p:cNvSpPr>
          <p:nvPr/>
        </p:nvSpPr>
        <p:spPr bwMode="auto">
          <a:xfrm>
            <a:off x="-30465" y="5722607"/>
            <a:ext cx="2635174" cy="584775"/>
          </a:xfrm>
          <a:prstGeom prst="rect">
            <a:avLst/>
          </a:prstGeom>
          <a:solidFill>
            <a:srgbClr val="FFC000"/>
          </a:solidFill>
          <a:ln w="12700">
            <a:solidFill>
              <a:schemeClr val="bg1"/>
            </a:solidFill>
            <a:miter lim="800000"/>
            <a:headEnd/>
            <a:tailEnd/>
          </a:ln>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n-US" altLang="nl-NL" sz="1600" dirty="0"/>
              <a:t>Utilize knowledge and personal experience</a:t>
            </a:r>
          </a:p>
        </p:txBody>
      </p:sp>
      <p:sp>
        <p:nvSpPr>
          <p:cNvPr id="4109" name="Line 13">
            <a:extLst>
              <a:ext uri="{FF2B5EF4-FFF2-40B4-BE49-F238E27FC236}">
                <a16:creationId xmlns:a16="http://schemas.microsoft.com/office/drawing/2014/main" id="{C0F5E6DB-92C8-AE2D-C4A5-D057A0AF7498}"/>
              </a:ext>
            </a:extLst>
          </p:cNvPr>
          <p:cNvSpPr>
            <a:spLocks noChangeShapeType="1"/>
          </p:cNvSpPr>
          <p:nvPr/>
        </p:nvSpPr>
        <p:spPr bwMode="auto">
          <a:xfrm>
            <a:off x="3929063" y="3109913"/>
            <a:ext cx="0" cy="1219200"/>
          </a:xfrm>
          <a:prstGeom prst="line">
            <a:avLst/>
          </a:prstGeom>
          <a:noFill/>
          <a:ln w="38100">
            <a:solidFill>
              <a:schemeClr val="bg1"/>
            </a:solidFill>
            <a:round/>
            <a:headEnd/>
            <a:tailEnd type="triangle" w="med" len="med"/>
          </a:ln>
          <a:extLst>
            <a:ext uri="{909E8E84-426E-40DD-AFC4-6F175D3DCCD1}">
              <a14:hiddenFill xmlns:a14="http://schemas.microsoft.com/office/drawing/2010/main">
                <a:noFill/>
              </a14:hiddenFill>
            </a:ext>
          </a:extLst>
        </p:spPr>
        <p:txBody>
          <a:bodyPr/>
          <a:lstStyle/>
          <a:p>
            <a:endParaRPr lang="nl-NL"/>
          </a:p>
        </p:txBody>
      </p:sp>
      <p:cxnSp>
        <p:nvCxnSpPr>
          <p:cNvPr id="4" name="Straight Arrow Connector 3">
            <a:extLst>
              <a:ext uri="{FF2B5EF4-FFF2-40B4-BE49-F238E27FC236}">
                <a16:creationId xmlns:a16="http://schemas.microsoft.com/office/drawing/2014/main" id="{86EB6CF9-E28E-9CF8-5280-35CFBA4A7064}"/>
              </a:ext>
            </a:extLst>
          </p:cNvPr>
          <p:cNvCxnSpPr/>
          <p:nvPr/>
        </p:nvCxnSpPr>
        <p:spPr bwMode="auto">
          <a:xfrm flipV="1">
            <a:off x="5986431" y="1695355"/>
            <a:ext cx="1535550" cy="766802"/>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9" name="Straight Arrow Connector 8">
            <a:extLst>
              <a:ext uri="{FF2B5EF4-FFF2-40B4-BE49-F238E27FC236}">
                <a16:creationId xmlns:a16="http://schemas.microsoft.com/office/drawing/2014/main" id="{421E75F7-15DD-94C6-16E1-52ACA620E315}"/>
              </a:ext>
            </a:extLst>
          </p:cNvPr>
          <p:cNvCxnSpPr/>
          <p:nvPr/>
        </p:nvCxnSpPr>
        <p:spPr bwMode="auto">
          <a:xfrm>
            <a:off x="5796136" y="4662016"/>
            <a:ext cx="1517764" cy="90130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1" name="Straight Arrow Connector 10">
            <a:extLst>
              <a:ext uri="{FF2B5EF4-FFF2-40B4-BE49-F238E27FC236}">
                <a16:creationId xmlns:a16="http://schemas.microsoft.com/office/drawing/2014/main" id="{43B7708E-00AB-F564-831F-62BF42FDF4C1}"/>
              </a:ext>
            </a:extLst>
          </p:cNvPr>
          <p:cNvCxnSpPr/>
          <p:nvPr/>
        </p:nvCxnSpPr>
        <p:spPr bwMode="auto">
          <a:xfrm flipH="1" flipV="1">
            <a:off x="1475656" y="1759914"/>
            <a:ext cx="1635362" cy="53184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3" name="Straight Arrow Connector 12">
            <a:extLst>
              <a:ext uri="{FF2B5EF4-FFF2-40B4-BE49-F238E27FC236}">
                <a16:creationId xmlns:a16="http://schemas.microsoft.com/office/drawing/2014/main" id="{85C001EB-CD81-234A-54DF-F06D6DBD8281}"/>
              </a:ext>
            </a:extLst>
          </p:cNvPr>
          <p:cNvCxnSpPr>
            <a:endCxn id="4108" idx="0"/>
          </p:cNvCxnSpPr>
          <p:nvPr/>
        </p:nvCxnSpPr>
        <p:spPr bwMode="auto">
          <a:xfrm flipH="1">
            <a:off x="1287122" y="4768811"/>
            <a:ext cx="1696110" cy="953796"/>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pic>
        <p:nvPicPr>
          <p:cNvPr id="3" name="Picture 2">
            <a:extLst>
              <a:ext uri="{FF2B5EF4-FFF2-40B4-BE49-F238E27FC236}">
                <a16:creationId xmlns:a16="http://schemas.microsoft.com/office/drawing/2014/main" id="{05FFEF44-01A8-E574-CBA5-0905557275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7235" y="1964770"/>
            <a:ext cx="4667526" cy="3484116"/>
          </a:xfrm>
          <a:prstGeom prst="rect">
            <a:avLst/>
          </a:prstGeom>
        </p:spPr>
      </p:pic>
    </p:spTree>
    <p:extLst>
      <p:ext uri="{BB962C8B-B14F-4D97-AF65-F5344CB8AC3E}">
        <p14:creationId xmlns:p14="http://schemas.microsoft.com/office/powerpoint/2010/main" val="327836911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10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10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10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1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00" grpId="0" animBg="1"/>
      <p:bldP spid="4101" grpId="0" animBg="1"/>
      <p:bldP spid="4102" grpId="0" animBg="1"/>
      <p:bldP spid="4108"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B4835B-66E5-11CC-B117-3DE9AB5B4A7B}"/>
              </a:ext>
            </a:extLst>
          </p:cNvPr>
          <p:cNvSpPr>
            <a:spLocks noGrp="1"/>
          </p:cNvSpPr>
          <p:nvPr>
            <p:ph type="title"/>
          </p:nvPr>
        </p:nvSpPr>
        <p:spPr/>
        <p:txBody>
          <a:bodyPr/>
          <a:lstStyle/>
          <a:p>
            <a:r>
              <a:rPr lang="en-US" dirty="0"/>
              <a:t>Example clinical prediction model</a:t>
            </a:r>
          </a:p>
        </p:txBody>
      </p:sp>
      <p:pic>
        <p:nvPicPr>
          <p:cNvPr id="8" name="Picture 7" descr="A screenshot of a medical survey&#10;&#10;AI-generated content may be incorrect.">
            <a:extLst>
              <a:ext uri="{FF2B5EF4-FFF2-40B4-BE49-F238E27FC236}">
                <a16:creationId xmlns:a16="http://schemas.microsoft.com/office/drawing/2014/main" id="{99A28333-378E-7CDC-A98C-964081E9DDD8}"/>
              </a:ext>
            </a:extLst>
          </p:cNvPr>
          <p:cNvPicPr>
            <a:picLocks noChangeAspect="1"/>
          </p:cNvPicPr>
          <p:nvPr/>
        </p:nvPicPr>
        <p:blipFill>
          <a:blip r:embed="rId2"/>
          <a:stretch>
            <a:fillRect/>
          </a:stretch>
        </p:blipFill>
        <p:spPr>
          <a:xfrm>
            <a:off x="457200" y="1600200"/>
            <a:ext cx="4358461" cy="4117852"/>
          </a:xfrm>
          <a:prstGeom prst="rect">
            <a:avLst/>
          </a:prstGeom>
        </p:spPr>
      </p:pic>
      <p:sp>
        <p:nvSpPr>
          <p:cNvPr id="9" name="TextBox 8">
            <a:extLst>
              <a:ext uri="{FF2B5EF4-FFF2-40B4-BE49-F238E27FC236}">
                <a16:creationId xmlns:a16="http://schemas.microsoft.com/office/drawing/2014/main" id="{C630653D-99E8-499A-E0AE-EA0C6D103492}"/>
              </a:ext>
            </a:extLst>
          </p:cNvPr>
          <p:cNvSpPr txBox="1"/>
          <p:nvPr/>
        </p:nvSpPr>
        <p:spPr>
          <a:xfrm>
            <a:off x="5302404" y="2967336"/>
            <a:ext cx="3649236" cy="946413"/>
          </a:xfrm>
          <a:prstGeom prst="rect">
            <a:avLst/>
          </a:prstGeom>
          <a:noFill/>
        </p:spPr>
        <p:txBody>
          <a:bodyPr wrap="square">
            <a:spAutoFit/>
          </a:bodyPr>
          <a:lstStyle/>
          <a:p>
            <a:pPr defTabSz="685800">
              <a:defRPr/>
            </a:pPr>
            <a:r>
              <a:rPr lang="en-US" sz="1500" dirty="0"/>
              <a:t>Amongst </a:t>
            </a:r>
            <a:r>
              <a:rPr lang="en-US" sz="1500" b="1" dirty="0">
                <a:solidFill>
                  <a:srgbClr val="00B050"/>
                </a:solidFill>
              </a:rPr>
              <a:t>patients newly diagnosed with </a:t>
            </a:r>
            <a:r>
              <a:rPr lang="en-US" sz="1500" b="1" dirty="0" err="1">
                <a:solidFill>
                  <a:srgbClr val="00B050"/>
                </a:solidFill>
              </a:rPr>
              <a:t>afib</a:t>
            </a:r>
            <a:r>
              <a:rPr lang="en-US" sz="1500" b="1" dirty="0">
                <a:solidFill>
                  <a:srgbClr val="00B050"/>
                </a:solidFill>
              </a:rPr>
              <a:t> </a:t>
            </a:r>
            <a:r>
              <a:rPr lang="en-US" sz="1500" dirty="0"/>
              <a:t>which patients will go on to have </a:t>
            </a:r>
            <a:r>
              <a:rPr lang="en-US" sz="1500" b="1" dirty="0">
                <a:solidFill>
                  <a:srgbClr val="FF0000"/>
                </a:solidFill>
              </a:rPr>
              <a:t>stroke </a:t>
            </a:r>
            <a:r>
              <a:rPr lang="en-US" sz="1500" dirty="0"/>
              <a:t>within </a:t>
            </a:r>
            <a:r>
              <a:rPr lang="en-US" sz="1500" b="1" dirty="0">
                <a:solidFill>
                  <a:schemeClr val="accent4"/>
                </a:solidFill>
              </a:rPr>
              <a:t>1-year?</a:t>
            </a:r>
            <a:endParaRPr lang="en-US" sz="1500" dirty="0">
              <a:solidFill>
                <a:schemeClr val="accent4"/>
              </a:solidFill>
            </a:endParaRPr>
          </a:p>
          <a:p>
            <a:endParaRPr lang="en-US" sz="1050" dirty="0"/>
          </a:p>
        </p:txBody>
      </p:sp>
    </p:spTree>
    <p:extLst>
      <p:ext uri="{BB962C8B-B14F-4D97-AF65-F5344CB8AC3E}">
        <p14:creationId xmlns:p14="http://schemas.microsoft.com/office/powerpoint/2010/main" val="23456397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13A839-7918-2ECA-01EC-6E29504CF4DB}"/>
              </a:ext>
            </a:extLst>
          </p:cNvPr>
          <p:cNvSpPr>
            <a:spLocks noGrp="1"/>
          </p:cNvSpPr>
          <p:nvPr>
            <p:ph type="title"/>
          </p:nvPr>
        </p:nvSpPr>
        <p:spPr/>
        <p:txBody>
          <a:bodyPr/>
          <a:lstStyle/>
          <a:p>
            <a:r>
              <a:rPr lang="en-US" dirty="0"/>
              <a:t>Example clinical prediction model</a:t>
            </a:r>
          </a:p>
        </p:txBody>
      </p:sp>
      <p:pic>
        <p:nvPicPr>
          <p:cNvPr id="5" name="Picture 4" descr="A screenshot of a medical survey&#10;&#10;AI-generated content may be incorrect.">
            <a:extLst>
              <a:ext uri="{FF2B5EF4-FFF2-40B4-BE49-F238E27FC236}">
                <a16:creationId xmlns:a16="http://schemas.microsoft.com/office/drawing/2014/main" id="{6D97FCBF-7F2D-8993-BDD2-FAF0FC962C60}"/>
              </a:ext>
            </a:extLst>
          </p:cNvPr>
          <p:cNvPicPr>
            <a:picLocks noChangeAspect="1"/>
          </p:cNvPicPr>
          <p:nvPr/>
        </p:nvPicPr>
        <p:blipFill>
          <a:blip r:embed="rId2"/>
          <a:stretch>
            <a:fillRect/>
          </a:stretch>
        </p:blipFill>
        <p:spPr>
          <a:xfrm>
            <a:off x="819614" y="1600200"/>
            <a:ext cx="4678805" cy="4038779"/>
          </a:xfrm>
          <a:prstGeom prst="rect">
            <a:avLst/>
          </a:prstGeom>
        </p:spPr>
      </p:pic>
      <p:sp>
        <p:nvSpPr>
          <p:cNvPr id="6" name="TextBox 5">
            <a:extLst>
              <a:ext uri="{FF2B5EF4-FFF2-40B4-BE49-F238E27FC236}">
                <a16:creationId xmlns:a16="http://schemas.microsoft.com/office/drawing/2014/main" id="{70282DD8-3A2D-CD1F-1481-1D907ED1C7D1}"/>
              </a:ext>
            </a:extLst>
          </p:cNvPr>
          <p:cNvSpPr txBox="1"/>
          <p:nvPr/>
        </p:nvSpPr>
        <p:spPr>
          <a:xfrm>
            <a:off x="5787483" y="2482588"/>
            <a:ext cx="3164157" cy="1915909"/>
          </a:xfrm>
          <a:prstGeom prst="rect">
            <a:avLst/>
          </a:prstGeom>
          <a:noFill/>
        </p:spPr>
        <p:txBody>
          <a:bodyPr wrap="square">
            <a:spAutoFit/>
          </a:bodyPr>
          <a:lstStyle/>
          <a:p>
            <a:pPr defTabSz="685800">
              <a:defRPr/>
            </a:pPr>
            <a:r>
              <a:rPr lang="en-US" sz="1800" dirty="0"/>
              <a:t>For a female </a:t>
            </a:r>
            <a:r>
              <a:rPr lang="en-US" sz="1800" dirty="0" err="1"/>
              <a:t>Afib</a:t>
            </a:r>
            <a:r>
              <a:rPr lang="en-US" sz="1800" dirty="0"/>
              <a:t> patient aged 78 with a history of hypertension and vascular disease, the patient’s risk of stroke is 7.2% in the next year. </a:t>
            </a:r>
            <a:endParaRPr lang="en-US" sz="1800" dirty="0">
              <a:solidFill>
                <a:schemeClr val="accent4"/>
              </a:solidFill>
            </a:endParaRPr>
          </a:p>
          <a:p>
            <a:endParaRPr lang="en-US" sz="1050" dirty="0"/>
          </a:p>
        </p:txBody>
      </p:sp>
    </p:spTree>
    <p:extLst>
      <p:ext uri="{BB962C8B-B14F-4D97-AF65-F5344CB8AC3E}">
        <p14:creationId xmlns:p14="http://schemas.microsoft.com/office/powerpoint/2010/main" val="1073376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Prediction Problem Definition</a:t>
            </a:r>
          </a:p>
        </p:txBody>
      </p:sp>
      <p:sp>
        <p:nvSpPr>
          <p:cNvPr id="27" name="TextBox 26"/>
          <p:cNvSpPr txBox="1"/>
          <p:nvPr/>
        </p:nvSpPr>
        <p:spPr>
          <a:xfrm>
            <a:off x="755576" y="4892338"/>
            <a:ext cx="7801285" cy="954107"/>
          </a:xfrm>
          <a:prstGeom prst="rect">
            <a:avLst/>
          </a:prstGeom>
          <a:noFill/>
        </p:spPr>
        <p:txBody>
          <a:bodyPr wrap="square" rtlCol="0">
            <a:spAutoFit/>
          </a:bodyPr>
          <a:lstStyle/>
          <a:p>
            <a:r>
              <a:rPr lang="en-US" altLang="en-US" dirty="0"/>
              <a:t>Among a target population (T), we aim to predict which patients at a defined moment in time (t=0) will experience some outcome (O) during a time-at-risk  Prediction is done using only information about the patients in an observation window prior to that moment in time.</a:t>
            </a:r>
          </a:p>
          <a:p>
            <a:endParaRPr lang="en-US" dirty="0"/>
          </a:p>
        </p:txBody>
      </p:sp>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5668" y="2072938"/>
            <a:ext cx="8801100" cy="2819400"/>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58344" y="3031823"/>
            <a:ext cx="304800" cy="320336"/>
          </a:xfrm>
          <a:prstGeom prst="rect">
            <a:avLst/>
          </a:prstGeom>
        </p:spPr>
      </p:pic>
    </p:spTree>
    <p:extLst>
      <p:ext uri="{BB962C8B-B14F-4D97-AF65-F5344CB8AC3E}">
        <p14:creationId xmlns:p14="http://schemas.microsoft.com/office/powerpoint/2010/main" val="33713769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200" dirty="0"/>
              <a:t>What are the key inputs to a patient-level prediction study?</a:t>
            </a:r>
          </a:p>
        </p:txBody>
      </p:sp>
      <p:graphicFrame>
        <p:nvGraphicFramePr>
          <p:cNvPr id="4" name="Table 3"/>
          <p:cNvGraphicFramePr>
            <a:graphicFrameLocks noGrp="1"/>
          </p:cNvGraphicFramePr>
          <p:nvPr/>
        </p:nvGraphicFramePr>
        <p:xfrm>
          <a:off x="304800" y="1371600"/>
          <a:ext cx="5867400" cy="3735668"/>
        </p:xfrm>
        <a:graphic>
          <a:graphicData uri="http://schemas.openxmlformats.org/drawingml/2006/table">
            <a:tbl>
              <a:tblPr firstRow="1" bandRow="1">
                <a:tableStyleId>{5C22544A-7EE6-4342-B048-85BDC9FD1C3A}</a:tableStyleId>
              </a:tblPr>
              <a:tblGrid>
                <a:gridCol w="3124200">
                  <a:extLst>
                    <a:ext uri="{9D8B030D-6E8A-4147-A177-3AD203B41FA5}">
                      <a16:colId xmlns:a16="http://schemas.microsoft.com/office/drawing/2014/main" val="20000"/>
                    </a:ext>
                  </a:extLst>
                </a:gridCol>
                <a:gridCol w="2743200">
                  <a:extLst>
                    <a:ext uri="{9D8B030D-6E8A-4147-A177-3AD203B41FA5}">
                      <a16:colId xmlns:a16="http://schemas.microsoft.com/office/drawing/2014/main" val="20001"/>
                    </a:ext>
                  </a:extLst>
                </a:gridCol>
              </a:tblGrid>
              <a:tr h="545297">
                <a:tc>
                  <a:txBody>
                    <a:bodyPr/>
                    <a:lstStyle/>
                    <a:p>
                      <a:r>
                        <a:rPr lang="en-US" sz="2400" dirty="0"/>
                        <a:t>Input</a:t>
                      </a:r>
                      <a:r>
                        <a:rPr lang="en-US" sz="2400" baseline="0" dirty="0"/>
                        <a:t> parameter</a:t>
                      </a:r>
                      <a:endParaRPr lang="en-US" sz="2400" dirty="0"/>
                    </a:p>
                  </a:txBody>
                  <a:tcPr/>
                </a:tc>
                <a:tc>
                  <a:txBody>
                    <a:bodyPr/>
                    <a:lstStyle/>
                    <a:p>
                      <a:r>
                        <a:rPr lang="en-US" sz="2400" dirty="0"/>
                        <a:t>Design</a:t>
                      </a:r>
                      <a:r>
                        <a:rPr lang="en-US" sz="2400" baseline="0" dirty="0"/>
                        <a:t> choice</a:t>
                      </a:r>
                      <a:endParaRPr lang="en-US" sz="2400" dirty="0"/>
                    </a:p>
                  </a:txBody>
                  <a:tcPr/>
                </a:tc>
                <a:extLst>
                  <a:ext uri="{0D108BD9-81ED-4DB2-BD59-A6C34878D82A}">
                    <a16:rowId xmlns:a16="http://schemas.microsoft.com/office/drawing/2014/main" val="10000"/>
                  </a:ext>
                </a:extLst>
              </a:tr>
              <a:tr h="545297">
                <a:tc>
                  <a:txBody>
                    <a:bodyPr/>
                    <a:lstStyle/>
                    <a:p>
                      <a:r>
                        <a:rPr lang="en-US" sz="2400" dirty="0"/>
                        <a:t>Target cohort (T)</a:t>
                      </a:r>
                    </a:p>
                  </a:txBody>
                  <a:tcPr/>
                </a:tc>
                <a:tc>
                  <a:txBody>
                    <a:bodyPr/>
                    <a:lstStyle/>
                    <a:p>
                      <a:endParaRPr lang="en-US" sz="2400" dirty="0"/>
                    </a:p>
                  </a:txBody>
                  <a:tcPr/>
                </a:tc>
                <a:extLst>
                  <a:ext uri="{0D108BD9-81ED-4DB2-BD59-A6C34878D82A}">
                    <a16:rowId xmlns:a16="http://schemas.microsoft.com/office/drawing/2014/main" val="10001"/>
                  </a:ext>
                </a:extLst>
              </a:tr>
              <a:tr h="545297">
                <a:tc>
                  <a:txBody>
                    <a:bodyPr/>
                    <a:lstStyle/>
                    <a:p>
                      <a:r>
                        <a:rPr lang="en-US" sz="2400" dirty="0"/>
                        <a:t>Outcome cohort (O)</a:t>
                      </a:r>
                    </a:p>
                  </a:txBody>
                  <a:tcPr/>
                </a:tc>
                <a:tc>
                  <a:txBody>
                    <a:bodyPr/>
                    <a:lstStyle/>
                    <a:p>
                      <a:endParaRPr lang="en-US" sz="2400" dirty="0"/>
                    </a:p>
                  </a:txBody>
                  <a:tcPr/>
                </a:tc>
                <a:extLst>
                  <a:ext uri="{0D108BD9-81ED-4DB2-BD59-A6C34878D82A}">
                    <a16:rowId xmlns:a16="http://schemas.microsoft.com/office/drawing/2014/main" val="10002"/>
                  </a:ext>
                </a:extLst>
              </a:tr>
              <a:tr h="545297">
                <a:tc>
                  <a:txBody>
                    <a:bodyPr/>
                    <a:lstStyle/>
                    <a:p>
                      <a:r>
                        <a:rPr lang="en-US" sz="2400" dirty="0"/>
                        <a:t>Time-at-risk</a:t>
                      </a:r>
                    </a:p>
                  </a:txBody>
                  <a:tcPr/>
                </a:tc>
                <a:tc>
                  <a:txBody>
                    <a:bodyPr/>
                    <a:lstStyle/>
                    <a:p>
                      <a:endParaRPr lang="en-US" sz="2400" dirty="0"/>
                    </a:p>
                  </a:txBody>
                  <a:tcPr/>
                </a:tc>
                <a:extLst>
                  <a:ext uri="{0D108BD9-81ED-4DB2-BD59-A6C34878D82A}">
                    <a16:rowId xmlns:a16="http://schemas.microsoft.com/office/drawing/2014/main" val="10003"/>
                  </a:ext>
                </a:extLst>
              </a:tr>
              <a:tr h="1552610">
                <a:tc>
                  <a:txBody>
                    <a:bodyPr/>
                    <a:lstStyle/>
                    <a:p>
                      <a:r>
                        <a:rPr lang="en-US" sz="2400" dirty="0"/>
                        <a:t>Model development</a:t>
                      </a:r>
                    </a:p>
                    <a:p>
                      <a:r>
                        <a:rPr lang="en-US" sz="2400" dirty="0"/>
                        <a:t>-which algorithm(s)?</a:t>
                      </a:r>
                    </a:p>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a:t>-which</a:t>
                      </a:r>
                      <a:r>
                        <a:rPr lang="en-US" sz="2400" baseline="0" dirty="0"/>
                        <a:t> parameters?</a:t>
                      </a:r>
                      <a:endParaRPr lang="en-US" sz="2400" dirty="0"/>
                    </a:p>
                    <a:p>
                      <a:r>
                        <a:rPr lang="en-US" sz="2400" dirty="0"/>
                        <a:t>-which covariates?</a:t>
                      </a:r>
                    </a:p>
                  </a:txBody>
                  <a:tcPr/>
                </a:tc>
                <a:tc>
                  <a:txBody>
                    <a:bodyPr/>
                    <a:lstStyle/>
                    <a:p>
                      <a:endParaRPr lang="en-US" sz="2400" dirty="0"/>
                    </a:p>
                  </a:txBody>
                  <a:tcPr/>
                </a:tc>
                <a:extLst>
                  <a:ext uri="{0D108BD9-81ED-4DB2-BD59-A6C34878D82A}">
                    <a16:rowId xmlns:a16="http://schemas.microsoft.com/office/drawing/2014/main" val="10004"/>
                  </a:ext>
                </a:extLst>
              </a:tr>
            </a:tbl>
          </a:graphicData>
        </a:graphic>
      </p:graphicFrame>
      <p:sp>
        <p:nvSpPr>
          <p:cNvPr id="5" name="Oval 4">
            <a:extLst>
              <a:ext uri="{FF2B5EF4-FFF2-40B4-BE49-F238E27FC236}">
                <a16:creationId xmlns:a16="http://schemas.microsoft.com/office/drawing/2014/main" id="{613A0F58-08FF-A441-A10C-C05288120BF4}"/>
              </a:ext>
            </a:extLst>
          </p:cNvPr>
          <p:cNvSpPr/>
          <p:nvPr/>
        </p:nvSpPr>
        <p:spPr>
          <a:xfrm>
            <a:off x="6477000" y="2514600"/>
            <a:ext cx="1361847" cy="1524000"/>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a:t>
            </a:r>
          </a:p>
        </p:txBody>
      </p:sp>
      <p:sp>
        <p:nvSpPr>
          <p:cNvPr id="6" name="Oval 5">
            <a:extLst>
              <a:ext uri="{FF2B5EF4-FFF2-40B4-BE49-F238E27FC236}">
                <a16:creationId xmlns:a16="http://schemas.microsoft.com/office/drawing/2014/main" id="{D3BA2DDA-0CC6-3643-85DA-8FE1C037DCA1}"/>
              </a:ext>
            </a:extLst>
          </p:cNvPr>
          <p:cNvSpPr/>
          <p:nvPr/>
        </p:nvSpPr>
        <p:spPr>
          <a:xfrm>
            <a:off x="7391400" y="2514600"/>
            <a:ext cx="1371600" cy="1524000"/>
          </a:xfrm>
          <a:prstGeom prst="ellipse">
            <a:avLst/>
          </a:prstGeom>
          <a:solidFill>
            <a:srgbClr val="FF0000">
              <a:alpha val="73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a:t>
            </a:r>
          </a:p>
        </p:txBody>
      </p:sp>
      <p:sp>
        <p:nvSpPr>
          <p:cNvPr id="7" name="TextBox 6">
            <a:extLst>
              <a:ext uri="{FF2B5EF4-FFF2-40B4-BE49-F238E27FC236}">
                <a16:creationId xmlns:a16="http://schemas.microsoft.com/office/drawing/2014/main" id="{67C98E01-4609-AA46-A025-9D33D976EEDA}"/>
              </a:ext>
            </a:extLst>
          </p:cNvPr>
          <p:cNvSpPr txBox="1"/>
          <p:nvPr/>
        </p:nvSpPr>
        <p:spPr>
          <a:xfrm>
            <a:off x="6248400" y="1302010"/>
            <a:ext cx="2811930" cy="954107"/>
          </a:xfrm>
          <a:prstGeom prst="rect">
            <a:avLst/>
          </a:prstGeom>
          <a:noFill/>
        </p:spPr>
        <p:txBody>
          <a:bodyPr wrap="square" rtlCol="0">
            <a:spAutoFit/>
          </a:bodyPr>
          <a:lstStyle/>
          <a:p>
            <a:r>
              <a:rPr lang="en-US" dirty="0"/>
              <a:t>We extract data for the patients in the Target Cohort (T) of which some will experience the outcome (O) in T</a:t>
            </a:r>
            <a:endParaRPr lang="en-US" u="sng" dirty="0"/>
          </a:p>
        </p:txBody>
      </p:sp>
    </p:spTree>
    <p:extLst>
      <p:ext uri="{BB962C8B-B14F-4D97-AF65-F5344CB8AC3E}">
        <p14:creationId xmlns:p14="http://schemas.microsoft.com/office/powerpoint/2010/main" val="18135809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prediction problems in healthcare</a:t>
            </a:r>
          </a:p>
        </p:txBody>
      </p:sp>
      <p:graphicFrame>
        <p:nvGraphicFramePr>
          <p:cNvPr id="6" name="Table 5"/>
          <p:cNvGraphicFramePr>
            <a:graphicFrameLocks noGrp="1"/>
          </p:cNvGraphicFramePr>
          <p:nvPr/>
        </p:nvGraphicFramePr>
        <p:xfrm>
          <a:off x="228600" y="1316037"/>
          <a:ext cx="8712969" cy="4851400"/>
        </p:xfrm>
        <a:graphic>
          <a:graphicData uri="http://schemas.openxmlformats.org/drawingml/2006/table">
            <a:tbl>
              <a:tblPr firstRow="1" bandRow="1">
                <a:tableStyleId>{5C22544A-7EE6-4342-B048-85BDC9FD1C3A}</a:tableStyleId>
              </a:tblPr>
              <a:tblGrid>
                <a:gridCol w="1368152">
                  <a:extLst>
                    <a:ext uri="{9D8B030D-6E8A-4147-A177-3AD203B41FA5}">
                      <a16:colId xmlns:a16="http://schemas.microsoft.com/office/drawing/2014/main" val="20000"/>
                    </a:ext>
                  </a:extLst>
                </a:gridCol>
                <a:gridCol w="4176464">
                  <a:extLst>
                    <a:ext uri="{9D8B030D-6E8A-4147-A177-3AD203B41FA5}">
                      <a16:colId xmlns:a16="http://schemas.microsoft.com/office/drawing/2014/main" val="20001"/>
                    </a:ext>
                  </a:extLst>
                </a:gridCol>
                <a:gridCol w="3168353">
                  <a:extLst>
                    <a:ext uri="{9D8B030D-6E8A-4147-A177-3AD203B41FA5}">
                      <a16:colId xmlns:a16="http://schemas.microsoft.com/office/drawing/2014/main" val="20002"/>
                    </a:ext>
                  </a:extLst>
                </a:gridCol>
              </a:tblGrid>
              <a:tr h="370840">
                <a:tc>
                  <a:txBody>
                    <a:bodyPr/>
                    <a:lstStyle/>
                    <a:p>
                      <a:r>
                        <a:rPr lang="en-US" sz="1200" dirty="0"/>
                        <a:t>Type</a:t>
                      </a:r>
                    </a:p>
                  </a:txBody>
                  <a:tcPr/>
                </a:tc>
                <a:tc>
                  <a:txBody>
                    <a:bodyPr/>
                    <a:lstStyle/>
                    <a:p>
                      <a:r>
                        <a:rPr lang="en-US" sz="1200" dirty="0"/>
                        <a:t>Structure</a:t>
                      </a:r>
                    </a:p>
                  </a:txBody>
                  <a:tcPr/>
                </a:tc>
                <a:tc>
                  <a:txBody>
                    <a:bodyPr/>
                    <a:lstStyle/>
                    <a:p>
                      <a:r>
                        <a:rPr lang="en-US" sz="1200" dirty="0"/>
                        <a:t>Example</a:t>
                      </a:r>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a:t>Disease onset and progression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Amongst patients who are newly diagnosed with </a:t>
                      </a:r>
                      <a:r>
                        <a:rPr lang="en-US" sz="1200" b="1" dirty="0">
                          <a:solidFill>
                            <a:srgbClr val="00B050"/>
                          </a:solidFill>
                        </a:rPr>
                        <a:t>&lt;insert your favorite disease&gt;</a:t>
                      </a:r>
                      <a:r>
                        <a:rPr lang="en-US" sz="1200" dirty="0"/>
                        <a:t>, which patients will go on to have </a:t>
                      </a:r>
                      <a:r>
                        <a:rPr lang="en-US" sz="1200" b="1" dirty="0">
                          <a:solidFill>
                            <a:srgbClr val="FF0000"/>
                          </a:solidFill>
                        </a:rPr>
                        <a:t>&lt;another disease or related complication&gt;</a:t>
                      </a:r>
                      <a:r>
                        <a:rPr lang="en-US" sz="1200" dirty="0">
                          <a:solidFill>
                            <a:srgbClr val="FF0000"/>
                          </a:solidFill>
                        </a:rPr>
                        <a:t> </a:t>
                      </a:r>
                      <a:r>
                        <a:rPr lang="en-US" sz="1200" dirty="0"/>
                        <a:t>within </a:t>
                      </a:r>
                      <a:r>
                        <a:rPr lang="en-US" sz="1200" b="1" dirty="0">
                          <a:solidFill>
                            <a:schemeClr val="accent4"/>
                          </a:solidFill>
                        </a:rPr>
                        <a:t>&lt;time horizon from diagnosis&gt;</a:t>
                      </a:r>
                      <a:r>
                        <a:rPr lang="en-US" sz="1200" dirty="0">
                          <a:solidFill>
                            <a:schemeClr val="accent4"/>
                          </a:solidFill>
                        </a:rPr>
                        <a:t>?   </a:t>
                      </a:r>
                    </a:p>
                    <a:p>
                      <a:endParaRPr lang="en-US" sz="12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Among newly diagnosed </a:t>
                      </a:r>
                      <a:r>
                        <a:rPr lang="en-US" sz="1200" dirty="0" err="1"/>
                        <a:t>AFib</a:t>
                      </a:r>
                      <a:r>
                        <a:rPr lang="en-US" sz="1200" dirty="0"/>
                        <a:t> patients, which will go onto to have ischemic stroke in next 3 years?</a:t>
                      </a:r>
                      <a:endParaRPr lang="en-GB" sz="1200" dirty="0"/>
                    </a:p>
                  </a:txBody>
                  <a:tcP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a:t>Treatment</a:t>
                      </a:r>
                      <a:r>
                        <a:rPr lang="en-US" sz="1200" b="1" baseline="0" dirty="0"/>
                        <a:t> choice</a:t>
                      </a:r>
                      <a:endParaRPr lang="en-US" sz="1200" b="1"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Amongst patients with </a:t>
                      </a:r>
                      <a:r>
                        <a:rPr lang="en-US" sz="1200" b="1" dirty="0">
                          <a:solidFill>
                            <a:srgbClr val="00B050"/>
                          </a:solidFill>
                        </a:rPr>
                        <a:t>&lt;indicated disease&gt; who are treated with either &lt;treatment 1&gt; or &lt;treatment 2&gt;</a:t>
                      </a:r>
                      <a:r>
                        <a:rPr lang="en-US" sz="1200" dirty="0"/>
                        <a:t>, which patients were treated with </a:t>
                      </a:r>
                      <a:r>
                        <a:rPr lang="en-US" sz="1200" b="1" dirty="0">
                          <a:solidFill>
                            <a:srgbClr val="FF0000"/>
                          </a:solidFill>
                        </a:rPr>
                        <a:t>&lt;treatment 1&gt; </a:t>
                      </a:r>
                      <a:r>
                        <a:rPr lang="en-US" sz="1200" dirty="0"/>
                        <a:t>(</a:t>
                      </a:r>
                      <a:r>
                        <a:rPr lang="en-US" sz="1200" b="1" dirty="0">
                          <a:solidFill>
                            <a:schemeClr val="accent4"/>
                          </a:solidFill>
                        </a:rPr>
                        <a:t>on day 0</a:t>
                      </a:r>
                      <a:r>
                        <a:rPr lang="en-US" sz="1200" dirty="0"/>
                        <a:t>)?  </a:t>
                      </a:r>
                    </a:p>
                    <a:p>
                      <a:endParaRPr lang="en-US" sz="12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Among </a:t>
                      </a:r>
                      <a:r>
                        <a:rPr lang="en-US" sz="1200" dirty="0" err="1"/>
                        <a:t>AFib</a:t>
                      </a:r>
                      <a:r>
                        <a:rPr lang="en-US" sz="1200" dirty="0"/>
                        <a:t> patients who took either warfarin or </a:t>
                      </a:r>
                      <a:r>
                        <a:rPr lang="en-US" sz="1200" dirty="0" err="1"/>
                        <a:t>rivaroxaban</a:t>
                      </a:r>
                      <a:r>
                        <a:rPr lang="en-US" sz="1200" dirty="0"/>
                        <a:t>, which patients got warfarin?   (as defined for propensity score model)</a:t>
                      </a:r>
                      <a:endParaRPr lang="en-GB" sz="1200" dirty="0"/>
                    </a:p>
                    <a:p>
                      <a:endParaRPr lang="en-US" sz="1200" dirty="0"/>
                    </a:p>
                  </a:txBody>
                  <a:tcPr/>
                </a:tc>
                <a:extLst>
                  <a:ext uri="{0D108BD9-81ED-4DB2-BD59-A6C34878D82A}">
                    <a16:rowId xmlns:a16="http://schemas.microsoft.com/office/drawing/2014/main" val="10002"/>
                  </a:ext>
                </a:extLst>
              </a:tr>
              <a:tr h="370840">
                <a:tc>
                  <a:txBody>
                    <a:bodyPr/>
                    <a:lstStyle/>
                    <a:p>
                      <a:r>
                        <a:rPr lang="en-US" sz="1200" b="1" dirty="0"/>
                        <a:t>Treatment response</a:t>
                      </a:r>
                    </a:p>
                  </a:txBody>
                  <a:tcPr/>
                </a:tc>
                <a:tc>
                  <a:txBody>
                    <a:bodyPr/>
                    <a:lstStyle/>
                    <a:p>
                      <a:r>
                        <a:rPr lang="en-US" sz="1200" dirty="0"/>
                        <a:t>Amongst patients who are new users of </a:t>
                      </a:r>
                      <a:r>
                        <a:rPr lang="en-US" sz="1200" b="1" dirty="0">
                          <a:solidFill>
                            <a:srgbClr val="00B050"/>
                          </a:solidFill>
                        </a:rPr>
                        <a:t>&lt;insert your favorite chronically-used drug&gt;</a:t>
                      </a:r>
                      <a:r>
                        <a:rPr lang="en-US" sz="1200" dirty="0"/>
                        <a:t>, which patients will</a:t>
                      </a:r>
                      <a:r>
                        <a:rPr lang="en-US" sz="1200" baseline="0" dirty="0"/>
                        <a:t> </a:t>
                      </a:r>
                      <a:r>
                        <a:rPr lang="en-US" sz="1200" b="1" baseline="0" dirty="0">
                          <a:solidFill>
                            <a:srgbClr val="FF0000"/>
                          </a:solidFill>
                        </a:rPr>
                        <a:t>&lt;insert desired effect&gt;</a:t>
                      </a:r>
                      <a:r>
                        <a:rPr lang="en-US" sz="1200" dirty="0">
                          <a:solidFill>
                            <a:srgbClr val="FF0000"/>
                          </a:solidFill>
                        </a:rPr>
                        <a:t> </a:t>
                      </a:r>
                      <a:r>
                        <a:rPr lang="en-US" sz="1200" dirty="0"/>
                        <a:t>in </a:t>
                      </a:r>
                      <a:r>
                        <a:rPr lang="en-US" sz="1200" b="1" dirty="0">
                          <a:solidFill>
                            <a:schemeClr val="accent4"/>
                          </a:solidFill>
                        </a:rPr>
                        <a:t>&lt;time window&gt;</a:t>
                      </a:r>
                      <a:r>
                        <a:rPr lang="en-US" sz="1200" dirty="0">
                          <a:solidFill>
                            <a:schemeClr val="tx1"/>
                          </a:solidFill>
                        </a:rPr>
                        <a:t>?</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Which patients with T2DM who start on metformin stay on metformin after 3 years?</a:t>
                      </a:r>
                      <a:endParaRPr lang="en-GB" sz="1200" dirty="0"/>
                    </a:p>
                    <a:p>
                      <a:endParaRPr lang="en-US" sz="1200" dirty="0"/>
                    </a:p>
                  </a:txBody>
                  <a:tcPr/>
                </a:tc>
                <a:extLst>
                  <a:ext uri="{0D108BD9-81ED-4DB2-BD59-A6C34878D82A}">
                    <a16:rowId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a:t>Treatment safety</a:t>
                      </a:r>
                    </a:p>
                  </a:txBody>
                  <a:tcPr/>
                </a:tc>
                <a:tc>
                  <a:txBody>
                    <a:bodyPr/>
                    <a:lstStyle/>
                    <a:p>
                      <a:r>
                        <a:rPr lang="en-US" sz="1200" dirty="0"/>
                        <a:t>Amongst patients who are new users of </a:t>
                      </a:r>
                      <a:r>
                        <a:rPr lang="en-US" sz="1200" b="1" dirty="0">
                          <a:solidFill>
                            <a:srgbClr val="00B050"/>
                          </a:solidFill>
                        </a:rPr>
                        <a:t>&lt;insert your favorite drug&gt;, </a:t>
                      </a:r>
                      <a:r>
                        <a:rPr lang="en-US" sz="1200" dirty="0"/>
                        <a:t>which patients will experience </a:t>
                      </a:r>
                      <a:r>
                        <a:rPr lang="en-US" sz="1200" b="1" dirty="0">
                          <a:solidFill>
                            <a:srgbClr val="FF0000"/>
                          </a:solidFill>
                        </a:rPr>
                        <a:t>&lt;insert your favorite known adverse event from the drug profile&gt;</a:t>
                      </a:r>
                      <a:r>
                        <a:rPr lang="en-US" sz="1200" b="1" dirty="0">
                          <a:solidFill>
                            <a:schemeClr val="accent1">
                              <a:lumMod val="60000"/>
                              <a:lumOff val="40000"/>
                            </a:schemeClr>
                          </a:solidFill>
                        </a:rPr>
                        <a:t> </a:t>
                      </a:r>
                      <a:r>
                        <a:rPr lang="en-US" sz="1200" dirty="0"/>
                        <a:t>within </a:t>
                      </a:r>
                      <a:r>
                        <a:rPr lang="en-US" sz="1200" b="1" dirty="0">
                          <a:solidFill>
                            <a:schemeClr val="accent4"/>
                          </a:solidFill>
                        </a:rPr>
                        <a:t>&lt;time horizon following exposure start&gt;</a:t>
                      </a:r>
                      <a:r>
                        <a:rPr lang="en-US" sz="1200" dirty="0">
                          <a:solidFill>
                            <a:schemeClr val="tx1"/>
                          </a:solidFill>
                        </a:rPr>
                        <a:t>?</a:t>
                      </a:r>
                      <a:r>
                        <a:rPr lang="en-US" sz="1200" dirty="0"/>
                        <a:t>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Among new users of warfarin, which patients will have GI bleed in 1 year?</a:t>
                      </a:r>
                      <a:endParaRPr lang="en-GB" sz="1200" dirty="0"/>
                    </a:p>
                  </a:txBody>
                  <a:tcPr/>
                </a:tc>
                <a:extLst>
                  <a:ext uri="{0D108BD9-81ED-4DB2-BD59-A6C34878D82A}">
                    <a16:rowId xmlns:a16="http://schemas.microsoft.com/office/drawing/2014/main" val="10004"/>
                  </a:ext>
                </a:extLst>
              </a:tr>
              <a:tr h="370840">
                <a:tc>
                  <a:txBody>
                    <a:bodyPr/>
                    <a:lstStyle/>
                    <a:p>
                      <a:r>
                        <a:rPr lang="en-US" sz="1200" b="1" dirty="0"/>
                        <a:t>Treatment</a:t>
                      </a:r>
                      <a:r>
                        <a:rPr lang="en-US" sz="1200" b="1" baseline="0" dirty="0"/>
                        <a:t> adherence</a:t>
                      </a:r>
                      <a:endParaRPr lang="en-US" sz="1200" b="1" dirty="0"/>
                    </a:p>
                  </a:txBody>
                  <a:tcPr/>
                </a:tc>
                <a:tc>
                  <a:txBody>
                    <a:bodyPr/>
                    <a:lstStyle/>
                    <a:p>
                      <a:r>
                        <a:rPr lang="en-US" sz="1200" dirty="0"/>
                        <a:t>Amongst patients who are new users of </a:t>
                      </a:r>
                      <a:r>
                        <a:rPr lang="en-US" sz="1200" b="1" dirty="0">
                          <a:solidFill>
                            <a:srgbClr val="00B050"/>
                          </a:solidFill>
                        </a:rPr>
                        <a:t>&lt;insert your favorite chronically-used drug&gt;</a:t>
                      </a:r>
                      <a:r>
                        <a:rPr lang="en-US" sz="1200" dirty="0"/>
                        <a:t>, which patients will achieve </a:t>
                      </a:r>
                      <a:r>
                        <a:rPr lang="en-US" sz="1200" b="1" dirty="0">
                          <a:solidFill>
                            <a:srgbClr val="FF0000"/>
                          </a:solidFill>
                        </a:rPr>
                        <a:t>&lt;adherence metric threshold&gt;</a:t>
                      </a:r>
                      <a:r>
                        <a:rPr lang="en-US" sz="1200" dirty="0">
                          <a:solidFill>
                            <a:srgbClr val="FF0000"/>
                          </a:solidFill>
                        </a:rPr>
                        <a:t> </a:t>
                      </a:r>
                      <a:r>
                        <a:rPr lang="en-US" sz="1200" dirty="0"/>
                        <a:t>at </a:t>
                      </a:r>
                      <a:r>
                        <a:rPr lang="en-US" sz="1200" b="1" dirty="0">
                          <a:solidFill>
                            <a:schemeClr val="accent4"/>
                          </a:solidFill>
                        </a:rPr>
                        <a:t>&lt;time horizon&gt;</a:t>
                      </a:r>
                      <a:r>
                        <a:rPr lang="en-US" sz="1200" dirty="0"/>
                        <a:t>?</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Which patients with T2DM who start on metformin achieve &gt;=80% proportion of days covered at 1 year?</a:t>
                      </a:r>
                      <a:endParaRPr lang="en-GB" sz="1200" dirty="0"/>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2793477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prediction problems in healthcare</a:t>
            </a:r>
          </a:p>
        </p:txBody>
      </p:sp>
      <p:graphicFrame>
        <p:nvGraphicFramePr>
          <p:cNvPr id="6" name="Table 5"/>
          <p:cNvGraphicFramePr>
            <a:graphicFrameLocks noGrp="1"/>
          </p:cNvGraphicFramePr>
          <p:nvPr/>
        </p:nvGraphicFramePr>
        <p:xfrm>
          <a:off x="228600" y="1316037"/>
          <a:ext cx="8712969" cy="4851400"/>
        </p:xfrm>
        <a:graphic>
          <a:graphicData uri="http://schemas.openxmlformats.org/drawingml/2006/table">
            <a:tbl>
              <a:tblPr firstRow="1" bandRow="1">
                <a:tableStyleId>{5C22544A-7EE6-4342-B048-85BDC9FD1C3A}</a:tableStyleId>
              </a:tblPr>
              <a:tblGrid>
                <a:gridCol w="1368152">
                  <a:extLst>
                    <a:ext uri="{9D8B030D-6E8A-4147-A177-3AD203B41FA5}">
                      <a16:colId xmlns:a16="http://schemas.microsoft.com/office/drawing/2014/main" val="20000"/>
                    </a:ext>
                  </a:extLst>
                </a:gridCol>
                <a:gridCol w="4176464">
                  <a:extLst>
                    <a:ext uri="{9D8B030D-6E8A-4147-A177-3AD203B41FA5}">
                      <a16:colId xmlns:a16="http://schemas.microsoft.com/office/drawing/2014/main" val="20001"/>
                    </a:ext>
                  </a:extLst>
                </a:gridCol>
                <a:gridCol w="3168353">
                  <a:extLst>
                    <a:ext uri="{9D8B030D-6E8A-4147-A177-3AD203B41FA5}">
                      <a16:colId xmlns:a16="http://schemas.microsoft.com/office/drawing/2014/main" val="20002"/>
                    </a:ext>
                  </a:extLst>
                </a:gridCol>
              </a:tblGrid>
              <a:tr h="370840">
                <a:tc>
                  <a:txBody>
                    <a:bodyPr/>
                    <a:lstStyle/>
                    <a:p>
                      <a:r>
                        <a:rPr lang="en-US" sz="1200" dirty="0"/>
                        <a:t>Type</a:t>
                      </a:r>
                    </a:p>
                  </a:txBody>
                  <a:tcPr/>
                </a:tc>
                <a:tc>
                  <a:txBody>
                    <a:bodyPr/>
                    <a:lstStyle/>
                    <a:p>
                      <a:r>
                        <a:rPr lang="en-US" sz="1200" dirty="0"/>
                        <a:t>Structure</a:t>
                      </a:r>
                    </a:p>
                  </a:txBody>
                  <a:tcPr/>
                </a:tc>
                <a:tc>
                  <a:txBody>
                    <a:bodyPr/>
                    <a:lstStyle/>
                    <a:p>
                      <a:r>
                        <a:rPr lang="en-US" sz="1200" dirty="0"/>
                        <a:t>Example</a:t>
                      </a:r>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a:t>Disease onset and progression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Amongst patients who are newly diagnosed with </a:t>
                      </a:r>
                      <a:r>
                        <a:rPr lang="en-US" sz="1200" b="1" dirty="0">
                          <a:solidFill>
                            <a:srgbClr val="00B050"/>
                          </a:solidFill>
                        </a:rPr>
                        <a:t>&lt;insert your favorite disease&gt;</a:t>
                      </a:r>
                      <a:r>
                        <a:rPr lang="en-US" sz="1200" dirty="0"/>
                        <a:t>, which patients will go on to have </a:t>
                      </a:r>
                      <a:r>
                        <a:rPr lang="en-US" sz="1200" b="1" dirty="0">
                          <a:solidFill>
                            <a:srgbClr val="FF0000"/>
                          </a:solidFill>
                        </a:rPr>
                        <a:t>&lt;another disease or related complication&gt;</a:t>
                      </a:r>
                      <a:r>
                        <a:rPr lang="en-US" sz="1200" dirty="0">
                          <a:solidFill>
                            <a:srgbClr val="FF0000"/>
                          </a:solidFill>
                        </a:rPr>
                        <a:t> </a:t>
                      </a:r>
                      <a:r>
                        <a:rPr lang="en-US" sz="1200" dirty="0"/>
                        <a:t>within </a:t>
                      </a:r>
                      <a:r>
                        <a:rPr lang="en-US" sz="1200" b="1" dirty="0">
                          <a:solidFill>
                            <a:schemeClr val="accent4"/>
                          </a:solidFill>
                        </a:rPr>
                        <a:t>&lt;time horizon from diagnosis&gt;</a:t>
                      </a:r>
                      <a:r>
                        <a:rPr lang="en-US" sz="1200" dirty="0">
                          <a:solidFill>
                            <a:schemeClr val="accent4"/>
                          </a:solidFill>
                        </a:rPr>
                        <a:t>?   </a:t>
                      </a:r>
                    </a:p>
                    <a:p>
                      <a:endParaRPr lang="en-US" sz="12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Among newly diagnosed </a:t>
                      </a:r>
                      <a:r>
                        <a:rPr lang="en-US" sz="1200" dirty="0" err="1"/>
                        <a:t>AFib</a:t>
                      </a:r>
                      <a:r>
                        <a:rPr lang="en-US" sz="1200" dirty="0"/>
                        <a:t> patients, which will go onto to have ischemic stroke in next 3 years?</a:t>
                      </a:r>
                      <a:endParaRPr lang="en-GB" sz="1200" dirty="0"/>
                    </a:p>
                  </a:txBody>
                  <a:tcP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a:t>Treatment</a:t>
                      </a:r>
                      <a:r>
                        <a:rPr lang="en-US" sz="1200" b="1" baseline="0" dirty="0"/>
                        <a:t> choice</a:t>
                      </a:r>
                      <a:endParaRPr lang="en-US" sz="1200" b="1"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Amongst patients with </a:t>
                      </a:r>
                      <a:r>
                        <a:rPr lang="en-US" sz="1200" b="1" dirty="0">
                          <a:solidFill>
                            <a:srgbClr val="00B050"/>
                          </a:solidFill>
                        </a:rPr>
                        <a:t>&lt;indicated disease&gt; who are treated with either &lt;treatment 1&gt; or &lt;treatment 2&gt;</a:t>
                      </a:r>
                      <a:r>
                        <a:rPr lang="en-US" sz="1200" dirty="0"/>
                        <a:t>, which patients were treated with </a:t>
                      </a:r>
                      <a:r>
                        <a:rPr lang="en-US" sz="1200" b="1" dirty="0">
                          <a:solidFill>
                            <a:srgbClr val="FF0000"/>
                          </a:solidFill>
                        </a:rPr>
                        <a:t>&lt;treatment 1&gt; </a:t>
                      </a:r>
                      <a:r>
                        <a:rPr lang="en-US" sz="1200" dirty="0"/>
                        <a:t>(</a:t>
                      </a:r>
                      <a:r>
                        <a:rPr lang="en-US" sz="1200" b="1" dirty="0">
                          <a:solidFill>
                            <a:schemeClr val="accent4"/>
                          </a:solidFill>
                        </a:rPr>
                        <a:t>on day 0</a:t>
                      </a:r>
                      <a:r>
                        <a:rPr lang="en-US" sz="1200" dirty="0"/>
                        <a:t>)?  </a:t>
                      </a:r>
                    </a:p>
                    <a:p>
                      <a:endParaRPr lang="en-US" sz="12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Among </a:t>
                      </a:r>
                      <a:r>
                        <a:rPr lang="en-US" sz="1200" dirty="0" err="1"/>
                        <a:t>AFib</a:t>
                      </a:r>
                      <a:r>
                        <a:rPr lang="en-US" sz="1200" dirty="0"/>
                        <a:t> patients who took either warfarin or </a:t>
                      </a:r>
                      <a:r>
                        <a:rPr lang="en-US" sz="1200" dirty="0" err="1"/>
                        <a:t>rivaroxaban</a:t>
                      </a:r>
                      <a:r>
                        <a:rPr lang="en-US" sz="1200" dirty="0"/>
                        <a:t>, which patients got warfarin?   (as defined for propensity score model)</a:t>
                      </a:r>
                      <a:endParaRPr lang="en-GB" sz="1200" dirty="0"/>
                    </a:p>
                    <a:p>
                      <a:endParaRPr lang="en-US" sz="1200" dirty="0"/>
                    </a:p>
                  </a:txBody>
                  <a:tcPr/>
                </a:tc>
                <a:extLst>
                  <a:ext uri="{0D108BD9-81ED-4DB2-BD59-A6C34878D82A}">
                    <a16:rowId xmlns:a16="http://schemas.microsoft.com/office/drawing/2014/main" val="10002"/>
                  </a:ext>
                </a:extLst>
              </a:tr>
              <a:tr h="370840">
                <a:tc>
                  <a:txBody>
                    <a:bodyPr/>
                    <a:lstStyle/>
                    <a:p>
                      <a:r>
                        <a:rPr lang="en-US" sz="1200" b="1" dirty="0"/>
                        <a:t>Treatment response</a:t>
                      </a:r>
                    </a:p>
                  </a:txBody>
                  <a:tcPr/>
                </a:tc>
                <a:tc>
                  <a:txBody>
                    <a:bodyPr/>
                    <a:lstStyle/>
                    <a:p>
                      <a:r>
                        <a:rPr lang="en-US" sz="1200" dirty="0"/>
                        <a:t>Amongst patients who are new users of </a:t>
                      </a:r>
                      <a:r>
                        <a:rPr lang="en-US" sz="1200" b="1" dirty="0">
                          <a:solidFill>
                            <a:srgbClr val="00B050"/>
                          </a:solidFill>
                        </a:rPr>
                        <a:t>&lt;insert your favorite chronically-used drug&gt;</a:t>
                      </a:r>
                      <a:r>
                        <a:rPr lang="en-US" sz="1200" dirty="0"/>
                        <a:t>, which patients will</a:t>
                      </a:r>
                      <a:r>
                        <a:rPr lang="en-US" sz="1200" baseline="0" dirty="0"/>
                        <a:t> </a:t>
                      </a:r>
                      <a:r>
                        <a:rPr lang="en-US" sz="1200" b="1" baseline="0" dirty="0">
                          <a:solidFill>
                            <a:srgbClr val="FF0000"/>
                          </a:solidFill>
                        </a:rPr>
                        <a:t>&lt;insert desired effect&gt;</a:t>
                      </a:r>
                      <a:r>
                        <a:rPr lang="en-US" sz="1200" dirty="0">
                          <a:solidFill>
                            <a:srgbClr val="FF0000"/>
                          </a:solidFill>
                        </a:rPr>
                        <a:t> </a:t>
                      </a:r>
                      <a:r>
                        <a:rPr lang="en-US" sz="1200" dirty="0"/>
                        <a:t>in </a:t>
                      </a:r>
                      <a:r>
                        <a:rPr lang="en-US" sz="1200" b="1" dirty="0">
                          <a:solidFill>
                            <a:schemeClr val="accent4"/>
                          </a:solidFill>
                        </a:rPr>
                        <a:t>&lt;time window&gt;</a:t>
                      </a:r>
                      <a:r>
                        <a:rPr lang="en-US" sz="1200" dirty="0">
                          <a:solidFill>
                            <a:schemeClr val="tx1"/>
                          </a:solidFill>
                        </a:rPr>
                        <a:t>?</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Which patients with T2DM who start on metformin stay on metformin after 3 years?</a:t>
                      </a:r>
                      <a:endParaRPr lang="en-GB" sz="1200" dirty="0"/>
                    </a:p>
                    <a:p>
                      <a:endParaRPr lang="en-US" sz="1200" dirty="0"/>
                    </a:p>
                  </a:txBody>
                  <a:tcPr/>
                </a:tc>
                <a:extLst>
                  <a:ext uri="{0D108BD9-81ED-4DB2-BD59-A6C34878D82A}">
                    <a16:rowId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a:t>Treatment safety</a:t>
                      </a:r>
                    </a:p>
                  </a:txBody>
                  <a:tcPr/>
                </a:tc>
                <a:tc>
                  <a:txBody>
                    <a:bodyPr/>
                    <a:lstStyle/>
                    <a:p>
                      <a:r>
                        <a:rPr lang="en-US" sz="1200" dirty="0"/>
                        <a:t>Amongst patients who are new users of </a:t>
                      </a:r>
                      <a:r>
                        <a:rPr lang="en-US" sz="1200" b="1" dirty="0">
                          <a:solidFill>
                            <a:srgbClr val="00B050"/>
                          </a:solidFill>
                        </a:rPr>
                        <a:t>&lt;insert your favorite drug&gt;, </a:t>
                      </a:r>
                      <a:r>
                        <a:rPr lang="en-US" sz="1200" dirty="0"/>
                        <a:t>which patients will experience </a:t>
                      </a:r>
                      <a:r>
                        <a:rPr lang="en-US" sz="1200" b="1" dirty="0">
                          <a:solidFill>
                            <a:srgbClr val="FF0000"/>
                          </a:solidFill>
                        </a:rPr>
                        <a:t>&lt;insert your favorite known adverse event from the drug profile&gt;</a:t>
                      </a:r>
                      <a:r>
                        <a:rPr lang="en-US" sz="1200" b="1" dirty="0">
                          <a:solidFill>
                            <a:schemeClr val="accent1">
                              <a:lumMod val="60000"/>
                              <a:lumOff val="40000"/>
                            </a:schemeClr>
                          </a:solidFill>
                        </a:rPr>
                        <a:t> </a:t>
                      </a:r>
                      <a:r>
                        <a:rPr lang="en-US" sz="1200" dirty="0"/>
                        <a:t>within </a:t>
                      </a:r>
                      <a:r>
                        <a:rPr lang="en-US" sz="1200" b="1" dirty="0">
                          <a:solidFill>
                            <a:schemeClr val="accent4"/>
                          </a:solidFill>
                        </a:rPr>
                        <a:t>&lt;time horizon following exposure start&gt;</a:t>
                      </a:r>
                      <a:r>
                        <a:rPr lang="en-US" sz="1200" dirty="0">
                          <a:solidFill>
                            <a:schemeClr val="tx1"/>
                          </a:solidFill>
                        </a:rPr>
                        <a:t>?</a:t>
                      </a:r>
                      <a:r>
                        <a:rPr lang="en-US" sz="1200" dirty="0"/>
                        <a:t>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Among new users of warfarin, which patients will have GI bleed in 1 year?</a:t>
                      </a:r>
                      <a:endParaRPr lang="en-GB" sz="1200" dirty="0"/>
                    </a:p>
                  </a:txBody>
                  <a:tcPr/>
                </a:tc>
                <a:extLst>
                  <a:ext uri="{0D108BD9-81ED-4DB2-BD59-A6C34878D82A}">
                    <a16:rowId xmlns:a16="http://schemas.microsoft.com/office/drawing/2014/main" val="10004"/>
                  </a:ext>
                </a:extLst>
              </a:tr>
              <a:tr h="370840">
                <a:tc>
                  <a:txBody>
                    <a:bodyPr/>
                    <a:lstStyle/>
                    <a:p>
                      <a:r>
                        <a:rPr lang="en-US" sz="1200" b="1" dirty="0"/>
                        <a:t>Treatment</a:t>
                      </a:r>
                      <a:r>
                        <a:rPr lang="en-US" sz="1200" b="1" baseline="0" dirty="0"/>
                        <a:t> adherence</a:t>
                      </a:r>
                      <a:endParaRPr lang="en-US" sz="1200" b="1" dirty="0"/>
                    </a:p>
                  </a:txBody>
                  <a:tcPr/>
                </a:tc>
                <a:tc>
                  <a:txBody>
                    <a:bodyPr/>
                    <a:lstStyle/>
                    <a:p>
                      <a:r>
                        <a:rPr lang="en-US" sz="1200" dirty="0"/>
                        <a:t>Amongst patients who are new users of </a:t>
                      </a:r>
                      <a:r>
                        <a:rPr lang="en-US" sz="1200" b="1" dirty="0">
                          <a:solidFill>
                            <a:srgbClr val="00B050"/>
                          </a:solidFill>
                        </a:rPr>
                        <a:t>&lt;insert your favorite chronically-used drug&gt;</a:t>
                      </a:r>
                      <a:r>
                        <a:rPr lang="en-US" sz="1200" dirty="0"/>
                        <a:t>, which patients will achieve </a:t>
                      </a:r>
                      <a:r>
                        <a:rPr lang="en-US" sz="1200" b="1" dirty="0">
                          <a:solidFill>
                            <a:srgbClr val="FF0000"/>
                          </a:solidFill>
                        </a:rPr>
                        <a:t>&lt;adherence metric threshold&gt;</a:t>
                      </a:r>
                      <a:r>
                        <a:rPr lang="en-US" sz="1200" dirty="0">
                          <a:solidFill>
                            <a:srgbClr val="FF0000"/>
                          </a:solidFill>
                        </a:rPr>
                        <a:t> </a:t>
                      </a:r>
                      <a:r>
                        <a:rPr lang="en-US" sz="1200" dirty="0"/>
                        <a:t>at </a:t>
                      </a:r>
                      <a:r>
                        <a:rPr lang="en-US" sz="1200" b="1" dirty="0">
                          <a:solidFill>
                            <a:schemeClr val="accent4"/>
                          </a:solidFill>
                        </a:rPr>
                        <a:t>&lt;time horizon&gt;</a:t>
                      </a:r>
                      <a:r>
                        <a:rPr lang="en-US" sz="1200" dirty="0"/>
                        <a:t>?</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Which patients with T2DM who start on metformin achieve &gt;=80% proportion of days covered at 1 year?</a:t>
                      </a:r>
                      <a:endParaRPr lang="en-GB" sz="1200" dirty="0"/>
                    </a:p>
                  </a:txBody>
                  <a:tcPr/>
                </a:tc>
                <a:extLst>
                  <a:ext uri="{0D108BD9-81ED-4DB2-BD59-A6C34878D82A}">
                    <a16:rowId xmlns:a16="http://schemas.microsoft.com/office/drawing/2014/main" val="10005"/>
                  </a:ext>
                </a:extLst>
              </a:tr>
            </a:tbl>
          </a:graphicData>
        </a:graphic>
      </p:graphicFrame>
      <p:graphicFrame>
        <p:nvGraphicFramePr>
          <p:cNvPr id="5" name="Table 4">
            <a:extLst>
              <a:ext uri="{FF2B5EF4-FFF2-40B4-BE49-F238E27FC236}">
                <a16:creationId xmlns:a16="http://schemas.microsoft.com/office/drawing/2014/main" id="{9D454819-3FA0-6045-A974-F0AF9F26048F}"/>
              </a:ext>
            </a:extLst>
          </p:cNvPr>
          <p:cNvGraphicFramePr>
            <a:graphicFrameLocks noGrp="1"/>
          </p:cNvGraphicFramePr>
          <p:nvPr/>
        </p:nvGraphicFramePr>
        <p:xfrm>
          <a:off x="228600" y="1316037"/>
          <a:ext cx="8712969" cy="5095240"/>
        </p:xfrm>
        <a:graphic>
          <a:graphicData uri="http://schemas.openxmlformats.org/drawingml/2006/table">
            <a:tbl>
              <a:tblPr firstRow="1" bandRow="1">
                <a:tableStyleId>{5C22544A-7EE6-4342-B048-85BDC9FD1C3A}</a:tableStyleId>
              </a:tblPr>
              <a:tblGrid>
                <a:gridCol w="1752601">
                  <a:extLst>
                    <a:ext uri="{9D8B030D-6E8A-4147-A177-3AD203B41FA5}">
                      <a16:colId xmlns:a16="http://schemas.microsoft.com/office/drawing/2014/main" val="20000"/>
                    </a:ext>
                  </a:extLst>
                </a:gridCol>
                <a:gridCol w="6960368">
                  <a:extLst>
                    <a:ext uri="{9D8B030D-6E8A-4147-A177-3AD203B41FA5}">
                      <a16:colId xmlns:a16="http://schemas.microsoft.com/office/drawing/2014/main" val="20001"/>
                    </a:ext>
                  </a:extLst>
                </a:gridCol>
              </a:tblGrid>
              <a:tr h="370840">
                <a:tc>
                  <a:txBody>
                    <a:bodyPr/>
                    <a:lstStyle/>
                    <a:p>
                      <a:r>
                        <a:rPr lang="en-US" sz="1200" dirty="0"/>
                        <a:t>Type</a:t>
                      </a:r>
                    </a:p>
                  </a:txBody>
                  <a:tcPr/>
                </a:tc>
                <a:tc>
                  <a:txBody>
                    <a:bodyPr/>
                    <a:lstStyle/>
                    <a:p>
                      <a:r>
                        <a:rPr lang="en-US" sz="1200" dirty="0"/>
                        <a:t>Structure</a:t>
                      </a:r>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1" dirty="0"/>
                        <a:t>Disease onset and progression</a:t>
                      </a:r>
                    </a:p>
                  </a:txBody>
                  <a:tcPr/>
                </a:tc>
                <a:tc row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800" dirty="0"/>
                        <a:t>Amongst patients who are newly diagnosed with </a:t>
                      </a:r>
                      <a:r>
                        <a:rPr lang="en-US" sz="2800" b="1" dirty="0">
                          <a:solidFill>
                            <a:srgbClr val="00B050"/>
                          </a:solidFill>
                        </a:rPr>
                        <a:t>&lt;insert your favorite disease&gt;</a:t>
                      </a:r>
                      <a:r>
                        <a:rPr lang="en-US" sz="2800" dirty="0"/>
                        <a:t>, which patients will go on to have </a:t>
                      </a:r>
                      <a:r>
                        <a:rPr lang="en-US" sz="2800" b="1" dirty="0">
                          <a:solidFill>
                            <a:srgbClr val="FF0000"/>
                          </a:solidFill>
                        </a:rPr>
                        <a:t>&lt;another disease or related complication&gt;</a:t>
                      </a:r>
                      <a:r>
                        <a:rPr lang="en-US" sz="2800" dirty="0">
                          <a:solidFill>
                            <a:srgbClr val="FF0000"/>
                          </a:solidFill>
                        </a:rPr>
                        <a:t> </a:t>
                      </a:r>
                      <a:r>
                        <a:rPr lang="en-US" sz="2800" dirty="0"/>
                        <a:t>within </a:t>
                      </a:r>
                      <a:r>
                        <a:rPr lang="en-US" sz="2800" b="1" dirty="0">
                          <a:solidFill>
                            <a:schemeClr val="accent4"/>
                          </a:solidFill>
                        </a:rPr>
                        <a:t>&lt;time horizon from diagnosis&gt;</a:t>
                      </a:r>
                      <a:r>
                        <a:rPr lang="en-US" sz="2800" dirty="0">
                          <a:solidFill>
                            <a:schemeClr val="accent4"/>
                          </a:solidFill>
                        </a:rPr>
                        <a: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2800" dirty="0">
                        <a:solidFill>
                          <a:schemeClr val="accent4"/>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Among newly diagnosed </a:t>
                      </a:r>
                      <a:r>
                        <a:rPr lang="en-US" sz="2800" dirty="0" err="1"/>
                        <a:t>AFib</a:t>
                      </a:r>
                      <a:r>
                        <a:rPr lang="en-US" sz="2800" dirty="0"/>
                        <a:t> patients, which will go onto to have ischemic stroke in next 3 years?</a:t>
                      </a:r>
                      <a:endParaRPr lang="en-GB" sz="280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accent4"/>
                        </a:solidFill>
                      </a:endParaRPr>
                    </a:p>
                    <a:p>
                      <a:endParaRPr lang="en-US" sz="1200" dirty="0"/>
                    </a:p>
                  </a:txBody>
                  <a:tcPr/>
                </a:tc>
                <a:extLst>
                  <a:ext uri="{0D108BD9-81ED-4DB2-BD59-A6C34878D82A}">
                    <a16:rowId xmlns:a16="http://schemas.microsoft.com/office/drawing/2014/main" val="10001"/>
                  </a:ext>
                </a:extLst>
              </a:tr>
              <a:tr h="148336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dirty="0"/>
                    </a:p>
                    <a:p>
                      <a:endParaRPr lang="en-US" sz="1200" b="1" dirty="0"/>
                    </a:p>
                    <a:p>
                      <a:endParaRPr lang="en-US" sz="1200" b="1" dirty="0"/>
                    </a:p>
                    <a:p>
                      <a:endParaRPr lang="en-US" sz="1200" b="1" dirty="0"/>
                    </a:p>
                    <a:p>
                      <a:endParaRPr lang="en-US" sz="1200" b="1" dirty="0"/>
                    </a:p>
                    <a:p>
                      <a:endParaRPr lang="en-US" sz="1200" b="1" dirty="0"/>
                    </a:p>
                    <a:p>
                      <a:endParaRPr lang="en-US" sz="1200" b="1"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dirty="0"/>
                    </a:p>
                    <a:p>
                      <a:endParaRPr lang="en-US" sz="1200" b="1" dirty="0"/>
                    </a:p>
                    <a:p>
                      <a:endParaRPr lang="en-US" sz="1200" b="1" dirty="0"/>
                    </a:p>
                    <a:p>
                      <a:endParaRPr lang="en-US" sz="1200" b="1" dirty="0"/>
                    </a:p>
                    <a:p>
                      <a:endParaRPr lang="en-US" sz="1200" b="1" dirty="0"/>
                    </a:p>
                    <a:p>
                      <a:endParaRPr lang="en-US" sz="1200" b="1" dirty="0"/>
                    </a:p>
                  </a:txBody>
                  <a:tcPr/>
                </a:tc>
                <a:tc vMerge="1">
                  <a:txBody>
                    <a:bodyPr/>
                    <a:lstStyle/>
                    <a:p>
                      <a:endParaRPr lang="en-US" sz="1200" dirty="0"/>
                    </a:p>
                  </a:txBody>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34810888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prediction problems in healthcare</a:t>
            </a:r>
          </a:p>
        </p:txBody>
      </p:sp>
      <p:graphicFrame>
        <p:nvGraphicFramePr>
          <p:cNvPr id="6" name="Table 5"/>
          <p:cNvGraphicFramePr>
            <a:graphicFrameLocks noGrp="1"/>
          </p:cNvGraphicFramePr>
          <p:nvPr/>
        </p:nvGraphicFramePr>
        <p:xfrm>
          <a:off x="228600" y="1316037"/>
          <a:ext cx="8712969" cy="4851400"/>
        </p:xfrm>
        <a:graphic>
          <a:graphicData uri="http://schemas.openxmlformats.org/drawingml/2006/table">
            <a:tbl>
              <a:tblPr firstRow="1" bandRow="1">
                <a:tableStyleId>{5C22544A-7EE6-4342-B048-85BDC9FD1C3A}</a:tableStyleId>
              </a:tblPr>
              <a:tblGrid>
                <a:gridCol w="1368152">
                  <a:extLst>
                    <a:ext uri="{9D8B030D-6E8A-4147-A177-3AD203B41FA5}">
                      <a16:colId xmlns:a16="http://schemas.microsoft.com/office/drawing/2014/main" val="20000"/>
                    </a:ext>
                  </a:extLst>
                </a:gridCol>
                <a:gridCol w="4176464">
                  <a:extLst>
                    <a:ext uri="{9D8B030D-6E8A-4147-A177-3AD203B41FA5}">
                      <a16:colId xmlns:a16="http://schemas.microsoft.com/office/drawing/2014/main" val="20001"/>
                    </a:ext>
                  </a:extLst>
                </a:gridCol>
                <a:gridCol w="3168353">
                  <a:extLst>
                    <a:ext uri="{9D8B030D-6E8A-4147-A177-3AD203B41FA5}">
                      <a16:colId xmlns:a16="http://schemas.microsoft.com/office/drawing/2014/main" val="20002"/>
                    </a:ext>
                  </a:extLst>
                </a:gridCol>
              </a:tblGrid>
              <a:tr h="370840">
                <a:tc>
                  <a:txBody>
                    <a:bodyPr/>
                    <a:lstStyle/>
                    <a:p>
                      <a:r>
                        <a:rPr lang="en-US" sz="1200" dirty="0"/>
                        <a:t>Type</a:t>
                      </a:r>
                    </a:p>
                  </a:txBody>
                  <a:tcPr/>
                </a:tc>
                <a:tc>
                  <a:txBody>
                    <a:bodyPr/>
                    <a:lstStyle/>
                    <a:p>
                      <a:r>
                        <a:rPr lang="en-US" sz="1200" dirty="0"/>
                        <a:t>Structure</a:t>
                      </a:r>
                    </a:p>
                  </a:txBody>
                  <a:tcPr/>
                </a:tc>
                <a:tc>
                  <a:txBody>
                    <a:bodyPr/>
                    <a:lstStyle/>
                    <a:p>
                      <a:r>
                        <a:rPr lang="en-US" sz="1200" dirty="0"/>
                        <a:t>Example</a:t>
                      </a:r>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a:t>Disease onset and progression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Amongst patients who are newly diagnosed with </a:t>
                      </a:r>
                      <a:r>
                        <a:rPr lang="en-US" sz="1200" b="1" dirty="0">
                          <a:solidFill>
                            <a:srgbClr val="00B050"/>
                          </a:solidFill>
                        </a:rPr>
                        <a:t>&lt;insert your favorite disease&gt;</a:t>
                      </a:r>
                      <a:r>
                        <a:rPr lang="en-US" sz="1200" dirty="0"/>
                        <a:t>, which patients will go on to have </a:t>
                      </a:r>
                      <a:r>
                        <a:rPr lang="en-US" sz="1200" b="1" dirty="0">
                          <a:solidFill>
                            <a:srgbClr val="FF0000"/>
                          </a:solidFill>
                        </a:rPr>
                        <a:t>&lt;another disease or related complication&gt;</a:t>
                      </a:r>
                      <a:r>
                        <a:rPr lang="en-US" sz="1200" dirty="0">
                          <a:solidFill>
                            <a:srgbClr val="FF0000"/>
                          </a:solidFill>
                        </a:rPr>
                        <a:t> </a:t>
                      </a:r>
                      <a:r>
                        <a:rPr lang="en-US" sz="1200" dirty="0"/>
                        <a:t>within </a:t>
                      </a:r>
                      <a:r>
                        <a:rPr lang="en-US" sz="1200" b="1" dirty="0">
                          <a:solidFill>
                            <a:schemeClr val="accent4"/>
                          </a:solidFill>
                        </a:rPr>
                        <a:t>&lt;time horizon from diagnosis&gt;</a:t>
                      </a:r>
                      <a:r>
                        <a:rPr lang="en-US" sz="1200" dirty="0">
                          <a:solidFill>
                            <a:schemeClr val="accent4"/>
                          </a:solidFill>
                        </a:rPr>
                        <a:t>?   </a:t>
                      </a:r>
                    </a:p>
                    <a:p>
                      <a:endParaRPr lang="en-US" sz="12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Among newly diagnosed </a:t>
                      </a:r>
                      <a:r>
                        <a:rPr lang="en-US" sz="1200" dirty="0" err="1"/>
                        <a:t>AFib</a:t>
                      </a:r>
                      <a:r>
                        <a:rPr lang="en-US" sz="1200" dirty="0"/>
                        <a:t> patients, which will go onto to have ischemic stroke in next 3 years?</a:t>
                      </a:r>
                      <a:endParaRPr lang="en-GB" sz="1200" dirty="0"/>
                    </a:p>
                  </a:txBody>
                  <a:tcP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a:t>Treatment</a:t>
                      </a:r>
                      <a:r>
                        <a:rPr lang="en-US" sz="1200" b="1" baseline="0" dirty="0"/>
                        <a:t> choice</a:t>
                      </a:r>
                      <a:endParaRPr lang="en-US" sz="1200" b="1"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Amongst patients with </a:t>
                      </a:r>
                      <a:r>
                        <a:rPr lang="en-US" sz="1200" b="1" dirty="0">
                          <a:solidFill>
                            <a:srgbClr val="00B050"/>
                          </a:solidFill>
                        </a:rPr>
                        <a:t>&lt;indicated disease&gt; who are treated with either &lt;treatment 1&gt; or &lt;treatment 2&gt;</a:t>
                      </a:r>
                      <a:r>
                        <a:rPr lang="en-US" sz="1200" dirty="0"/>
                        <a:t>, which patients were treated with </a:t>
                      </a:r>
                      <a:r>
                        <a:rPr lang="en-US" sz="1200" b="1" dirty="0">
                          <a:solidFill>
                            <a:srgbClr val="FF0000"/>
                          </a:solidFill>
                        </a:rPr>
                        <a:t>&lt;treatment 1&gt; </a:t>
                      </a:r>
                      <a:r>
                        <a:rPr lang="en-US" sz="1200" dirty="0"/>
                        <a:t>(</a:t>
                      </a:r>
                      <a:r>
                        <a:rPr lang="en-US" sz="1200" b="1" dirty="0">
                          <a:solidFill>
                            <a:schemeClr val="accent4"/>
                          </a:solidFill>
                        </a:rPr>
                        <a:t>on day 0</a:t>
                      </a:r>
                      <a:r>
                        <a:rPr lang="en-US" sz="1200" dirty="0"/>
                        <a:t>)?  </a:t>
                      </a:r>
                    </a:p>
                    <a:p>
                      <a:endParaRPr lang="en-US" sz="12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Among </a:t>
                      </a:r>
                      <a:r>
                        <a:rPr lang="en-US" sz="1200" dirty="0" err="1"/>
                        <a:t>AFib</a:t>
                      </a:r>
                      <a:r>
                        <a:rPr lang="en-US" sz="1200" dirty="0"/>
                        <a:t> patients who took either warfarin or </a:t>
                      </a:r>
                      <a:r>
                        <a:rPr lang="en-US" sz="1200" dirty="0" err="1"/>
                        <a:t>rivaroxaban</a:t>
                      </a:r>
                      <a:r>
                        <a:rPr lang="en-US" sz="1200" dirty="0"/>
                        <a:t>, which patients got warfarin?   (as defined for propensity score model)</a:t>
                      </a:r>
                      <a:endParaRPr lang="en-GB" sz="1200" dirty="0"/>
                    </a:p>
                    <a:p>
                      <a:endParaRPr lang="en-US" sz="1200" dirty="0"/>
                    </a:p>
                  </a:txBody>
                  <a:tcPr/>
                </a:tc>
                <a:extLst>
                  <a:ext uri="{0D108BD9-81ED-4DB2-BD59-A6C34878D82A}">
                    <a16:rowId xmlns:a16="http://schemas.microsoft.com/office/drawing/2014/main" val="10002"/>
                  </a:ext>
                </a:extLst>
              </a:tr>
              <a:tr h="370840">
                <a:tc>
                  <a:txBody>
                    <a:bodyPr/>
                    <a:lstStyle/>
                    <a:p>
                      <a:r>
                        <a:rPr lang="en-US" sz="1200" b="1" dirty="0"/>
                        <a:t>Treatment response</a:t>
                      </a:r>
                    </a:p>
                  </a:txBody>
                  <a:tcPr/>
                </a:tc>
                <a:tc>
                  <a:txBody>
                    <a:bodyPr/>
                    <a:lstStyle/>
                    <a:p>
                      <a:r>
                        <a:rPr lang="en-US" sz="1200" dirty="0"/>
                        <a:t>Amongst patients who are new users of </a:t>
                      </a:r>
                      <a:r>
                        <a:rPr lang="en-US" sz="1200" b="1" dirty="0">
                          <a:solidFill>
                            <a:srgbClr val="00B050"/>
                          </a:solidFill>
                        </a:rPr>
                        <a:t>&lt;insert your favorite chronically-used drug&gt;</a:t>
                      </a:r>
                      <a:r>
                        <a:rPr lang="en-US" sz="1200" dirty="0"/>
                        <a:t>, which patients will</a:t>
                      </a:r>
                      <a:r>
                        <a:rPr lang="en-US" sz="1200" baseline="0" dirty="0"/>
                        <a:t> </a:t>
                      </a:r>
                      <a:r>
                        <a:rPr lang="en-US" sz="1200" b="1" baseline="0" dirty="0">
                          <a:solidFill>
                            <a:srgbClr val="FF0000"/>
                          </a:solidFill>
                        </a:rPr>
                        <a:t>&lt;insert desired effect&gt;</a:t>
                      </a:r>
                      <a:r>
                        <a:rPr lang="en-US" sz="1200" dirty="0">
                          <a:solidFill>
                            <a:srgbClr val="FF0000"/>
                          </a:solidFill>
                        </a:rPr>
                        <a:t> </a:t>
                      </a:r>
                      <a:r>
                        <a:rPr lang="en-US" sz="1200" dirty="0"/>
                        <a:t>in </a:t>
                      </a:r>
                      <a:r>
                        <a:rPr lang="en-US" sz="1200" b="1" dirty="0">
                          <a:solidFill>
                            <a:schemeClr val="accent4"/>
                          </a:solidFill>
                        </a:rPr>
                        <a:t>&lt;time window&gt;</a:t>
                      </a:r>
                      <a:r>
                        <a:rPr lang="en-US" sz="1200" dirty="0">
                          <a:solidFill>
                            <a:schemeClr val="tx1"/>
                          </a:solidFill>
                        </a:rPr>
                        <a:t>?</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Which patients with T2DM who start on metformin stay on metformin after 3 years?</a:t>
                      </a:r>
                      <a:endParaRPr lang="en-GB" sz="1200" dirty="0"/>
                    </a:p>
                    <a:p>
                      <a:endParaRPr lang="en-US" sz="1200" dirty="0"/>
                    </a:p>
                  </a:txBody>
                  <a:tcPr/>
                </a:tc>
                <a:extLst>
                  <a:ext uri="{0D108BD9-81ED-4DB2-BD59-A6C34878D82A}">
                    <a16:rowId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a:t>Treatment safety</a:t>
                      </a:r>
                    </a:p>
                  </a:txBody>
                  <a:tcPr/>
                </a:tc>
                <a:tc>
                  <a:txBody>
                    <a:bodyPr/>
                    <a:lstStyle/>
                    <a:p>
                      <a:r>
                        <a:rPr lang="en-US" sz="1200" dirty="0"/>
                        <a:t>Amongst patients who are new users of </a:t>
                      </a:r>
                      <a:r>
                        <a:rPr lang="en-US" sz="1200" b="1" dirty="0">
                          <a:solidFill>
                            <a:srgbClr val="00B050"/>
                          </a:solidFill>
                        </a:rPr>
                        <a:t>&lt;insert your favorite drug&gt;, </a:t>
                      </a:r>
                      <a:r>
                        <a:rPr lang="en-US" sz="1200" dirty="0"/>
                        <a:t>which patients will experience </a:t>
                      </a:r>
                      <a:r>
                        <a:rPr lang="en-US" sz="1200" b="1" dirty="0">
                          <a:solidFill>
                            <a:srgbClr val="FF0000"/>
                          </a:solidFill>
                        </a:rPr>
                        <a:t>&lt;insert your favorite known adverse event from the drug profile&gt;</a:t>
                      </a:r>
                      <a:r>
                        <a:rPr lang="en-US" sz="1200" b="1" dirty="0">
                          <a:solidFill>
                            <a:schemeClr val="accent1">
                              <a:lumMod val="60000"/>
                              <a:lumOff val="40000"/>
                            </a:schemeClr>
                          </a:solidFill>
                        </a:rPr>
                        <a:t> </a:t>
                      </a:r>
                      <a:r>
                        <a:rPr lang="en-US" sz="1200" dirty="0"/>
                        <a:t>within </a:t>
                      </a:r>
                      <a:r>
                        <a:rPr lang="en-US" sz="1200" b="1" dirty="0">
                          <a:solidFill>
                            <a:schemeClr val="accent4"/>
                          </a:solidFill>
                        </a:rPr>
                        <a:t>&lt;time horizon following exposure start&gt;</a:t>
                      </a:r>
                      <a:r>
                        <a:rPr lang="en-US" sz="1200" dirty="0">
                          <a:solidFill>
                            <a:schemeClr val="tx1"/>
                          </a:solidFill>
                        </a:rPr>
                        <a:t>?</a:t>
                      </a:r>
                      <a:r>
                        <a:rPr lang="en-US" sz="1200" dirty="0"/>
                        <a:t>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Among new users of warfarin, which patients will have GI bleed in 1 year?</a:t>
                      </a:r>
                      <a:endParaRPr lang="en-GB" sz="1200" dirty="0"/>
                    </a:p>
                  </a:txBody>
                  <a:tcPr/>
                </a:tc>
                <a:extLst>
                  <a:ext uri="{0D108BD9-81ED-4DB2-BD59-A6C34878D82A}">
                    <a16:rowId xmlns:a16="http://schemas.microsoft.com/office/drawing/2014/main" val="10004"/>
                  </a:ext>
                </a:extLst>
              </a:tr>
              <a:tr h="370840">
                <a:tc>
                  <a:txBody>
                    <a:bodyPr/>
                    <a:lstStyle/>
                    <a:p>
                      <a:r>
                        <a:rPr lang="en-US" sz="1200" b="1" dirty="0"/>
                        <a:t>Treatment</a:t>
                      </a:r>
                      <a:r>
                        <a:rPr lang="en-US" sz="1200" b="1" baseline="0" dirty="0"/>
                        <a:t> adherence</a:t>
                      </a:r>
                      <a:endParaRPr lang="en-US" sz="1200" b="1" dirty="0"/>
                    </a:p>
                  </a:txBody>
                  <a:tcPr/>
                </a:tc>
                <a:tc>
                  <a:txBody>
                    <a:bodyPr/>
                    <a:lstStyle/>
                    <a:p>
                      <a:r>
                        <a:rPr lang="en-US" sz="1200" dirty="0"/>
                        <a:t>Amongst patients who are new users of </a:t>
                      </a:r>
                      <a:r>
                        <a:rPr lang="en-US" sz="1200" b="1" dirty="0">
                          <a:solidFill>
                            <a:srgbClr val="00B050"/>
                          </a:solidFill>
                        </a:rPr>
                        <a:t>&lt;insert your favorite chronically-used drug&gt;</a:t>
                      </a:r>
                      <a:r>
                        <a:rPr lang="en-US" sz="1200" dirty="0"/>
                        <a:t>, which patients will achieve </a:t>
                      </a:r>
                      <a:r>
                        <a:rPr lang="en-US" sz="1200" b="1" dirty="0">
                          <a:solidFill>
                            <a:srgbClr val="FF0000"/>
                          </a:solidFill>
                        </a:rPr>
                        <a:t>&lt;adherence metric threshold&gt;</a:t>
                      </a:r>
                      <a:r>
                        <a:rPr lang="en-US" sz="1200" dirty="0">
                          <a:solidFill>
                            <a:srgbClr val="FF0000"/>
                          </a:solidFill>
                        </a:rPr>
                        <a:t> </a:t>
                      </a:r>
                      <a:r>
                        <a:rPr lang="en-US" sz="1200" dirty="0"/>
                        <a:t>at </a:t>
                      </a:r>
                      <a:r>
                        <a:rPr lang="en-US" sz="1200" b="1" dirty="0">
                          <a:solidFill>
                            <a:schemeClr val="accent4"/>
                          </a:solidFill>
                        </a:rPr>
                        <a:t>&lt;time horizon&gt;</a:t>
                      </a:r>
                      <a:r>
                        <a:rPr lang="en-US" sz="1200" dirty="0"/>
                        <a:t>?</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Which patients with T2DM who start on metformin achieve &gt;=80% proportion of days covered at 1 year?</a:t>
                      </a:r>
                      <a:endParaRPr lang="en-GB" sz="1200" dirty="0"/>
                    </a:p>
                  </a:txBody>
                  <a:tcPr/>
                </a:tc>
                <a:extLst>
                  <a:ext uri="{0D108BD9-81ED-4DB2-BD59-A6C34878D82A}">
                    <a16:rowId xmlns:a16="http://schemas.microsoft.com/office/drawing/2014/main" val="10005"/>
                  </a:ext>
                </a:extLst>
              </a:tr>
            </a:tbl>
          </a:graphicData>
        </a:graphic>
      </p:graphicFrame>
      <p:graphicFrame>
        <p:nvGraphicFramePr>
          <p:cNvPr id="5" name="Table 4">
            <a:extLst>
              <a:ext uri="{FF2B5EF4-FFF2-40B4-BE49-F238E27FC236}">
                <a16:creationId xmlns:a16="http://schemas.microsoft.com/office/drawing/2014/main" id="{9D454819-3FA0-6045-A974-F0AF9F26048F}"/>
              </a:ext>
            </a:extLst>
          </p:cNvPr>
          <p:cNvGraphicFramePr>
            <a:graphicFrameLocks noGrp="1"/>
          </p:cNvGraphicFramePr>
          <p:nvPr/>
        </p:nvGraphicFramePr>
        <p:xfrm>
          <a:off x="228600" y="1316037"/>
          <a:ext cx="8712969" cy="5521960"/>
        </p:xfrm>
        <a:graphic>
          <a:graphicData uri="http://schemas.openxmlformats.org/drawingml/2006/table">
            <a:tbl>
              <a:tblPr firstRow="1" bandRow="1">
                <a:tableStyleId>{5C22544A-7EE6-4342-B048-85BDC9FD1C3A}</a:tableStyleId>
              </a:tblPr>
              <a:tblGrid>
                <a:gridCol w="1752601">
                  <a:extLst>
                    <a:ext uri="{9D8B030D-6E8A-4147-A177-3AD203B41FA5}">
                      <a16:colId xmlns:a16="http://schemas.microsoft.com/office/drawing/2014/main" val="20000"/>
                    </a:ext>
                  </a:extLst>
                </a:gridCol>
                <a:gridCol w="6960368">
                  <a:extLst>
                    <a:ext uri="{9D8B030D-6E8A-4147-A177-3AD203B41FA5}">
                      <a16:colId xmlns:a16="http://schemas.microsoft.com/office/drawing/2014/main" val="20001"/>
                    </a:ext>
                  </a:extLst>
                </a:gridCol>
              </a:tblGrid>
              <a:tr h="370840">
                <a:tc>
                  <a:txBody>
                    <a:bodyPr/>
                    <a:lstStyle/>
                    <a:p>
                      <a:r>
                        <a:rPr lang="en-US" sz="1200" dirty="0"/>
                        <a:t>Type</a:t>
                      </a:r>
                    </a:p>
                  </a:txBody>
                  <a:tcPr/>
                </a:tc>
                <a:tc>
                  <a:txBody>
                    <a:bodyPr/>
                    <a:lstStyle/>
                    <a:p>
                      <a:r>
                        <a:rPr lang="en-US" sz="1200" dirty="0"/>
                        <a:t>Structure</a:t>
                      </a:r>
                    </a:p>
                  </a:txBody>
                  <a:tcPr/>
                </a:tc>
                <a:extLst>
                  <a:ext uri="{0D108BD9-81ED-4DB2-BD59-A6C34878D82A}">
                    <a16:rowId xmlns:a16="http://schemas.microsoft.com/office/drawing/2014/main" val="1000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t>Treatment</a:t>
                      </a:r>
                      <a:r>
                        <a:rPr lang="en-US" sz="1800" b="1" baseline="0" dirty="0"/>
                        <a:t> choice</a:t>
                      </a:r>
                      <a:endParaRPr lang="en-US" sz="1800" b="1"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800" b="1" dirty="0"/>
                    </a:p>
                  </a:txBody>
                  <a:tcPr/>
                </a:tc>
                <a:tc row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Amongst patients with </a:t>
                      </a:r>
                      <a:r>
                        <a:rPr lang="en-US" sz="2800" b="1" dirty="0">
                          <a:solidFill>
                            <a:srgbClr val="00B050"/>
                          </a:solidFill>
                        </a:rPr>
                        <a:t>&lt;indicated disease&gt; who are treated with either &lt;treatment 1&gt; or &lt;treatment 2&gt;</a:t>
                      </a:r>
                      <a:r>
                        <a:rPr lang="en-US" sz="2800" dirty="0"/>
                        <a:t>, which patients were treated with </a:t>
                      </a:r>
                      <a:r>
                        <a:rPr lang="en-US" sz="2800" b="1" dirty="0">
                          <a:solidFill>
                            <a:srgbClr val="FF0000"/>
                          </a:solidFill>
                        </a:rPr>
                        <a:t>&lt;treatment 1&gt; </a:t>
                      </a:r>
                      <a:r>
                        <a:rPr lang="en-US" sz="2800" dirty="0"/>
                        <a:t>(</a:t>
                      </a:r>
                      <a:r>
                        <a:rPr lang="en-US" sz="2800" b="1" dirty="0">
                          <a:solidFill>
                            <a:schemeClr val="accent4"/>
                          </a:solidFill>
                        </a:rPr>
                        <a:t>on day 0</a:t>
                      </a:r>
                      <a:r>
                        <a:rPr lang="en-US" sz="2800" dirty="0"/>
                        <a:t>)?  </a:t>
                      </a:r>
                    </a:p>
                    <a:p>
                      <a:pPr marL="0" marR="0" indent="0" algn="l" defTabSz="914400" rtl="0" eaLnBrk="1" fontAlgn="auto" latinLnBrk="0" hangingPunct="1">
                        <a:lnSpc>
                          <a:spcPct val="100000"/>
                        </a:lnSpc>
                        <a:spcBef>
                          <a:spcPts val="0"/>
                        </a:spcBef>
                        <a:spcAft>
                          <a:spcPts val="0"/>
                        </a:spcAft>
                        <a:buClrTx/>
                        <a:buSzTx/>
                        <a:buFontTx/>
                        <a:buNone/>
                        <a:tabLst/>
                        <a:defRPr/>
                      </a:pPr>
                      <a:r>
                        <a:rPr lang="en-US" sz="2800" dirty="0">
                          <a:solidFill>
                            <a:schemeClr val="accent4"/>
                          </a:solidFill>
                        </a:rPr>
                        <a: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2800" dirty="0">
                        <a:solidFill>
                          <a:schemeClr val="accent4"/>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2800" dirty="0"/>
                        <a:t>Among </a:t>
                      </a:r>
                      <a:r>
                        <a:rPr lang="en-US" sz="2800" dirty="0" err="1"/>
                        <a:t>AFib</a:t>
                      </a:r>
                      <a:r>
                        <a:rPr lang="en-US" sz="2800" dirty="0"/>
                        <a:t> patients who took either warfarin or rivaroxaban, which patients got warfarin?   (as defined for propensity score model)</a:t>
                      </a:r>
                      <a:endParaRPr lang="en-GB" sz="280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accent4"/>
                        </a:solidFill>
                      </a:endParaRPr>
                    </a:p>
                    <a:p>
                      <a:endParaRPr lang="en-US" sz="1200" dirty="0"/>
                    </a:p>
                  </a:txBody>
                  <a:tcPr/>
                </a:tc>
                <a:extLst>
                  <a:ext uri="{0D108BD9-81ED-4DB2-BD59-A6C34878D82A}">
                    <a16:rowId xmlns:a16="http://schemas.microsoft.com/office/drawing/2014/main" val="10001"/>
                  </a:ext>
                </a:extLst>
              </a:tr>
              <a:tr h="148336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800" b="1"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dirty="0"/>
                    </a:p>
                    <a:p>
                      <a:endParaRPr lang="en-US" sz="1200" b="1" dirty="0"/>
                    </a:p>
                    <a:p>
                      <a:endParaRPr lang="en-US" sz="1200" b="1" dirty="0"/>
                    </a:p>
                    <a:p>
                      <a:endParaRPr lang="en-US" sz="1200" b="1" dirty="0"/>
                    </a:p>
                    <a:p>
                      <a:endParaRPr lang="en-US" sz="1200" b="1" dirty="0"/>
                    </a:p>
                    <a:p>
                      <a:endParaRPr lang="en-US" sz="1200" b="1" dirty="0"/>
                    </a:p>
                    <a:p>
                      <a:endParaRPr lang="en-US" sz="1200" b="1"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dirty="0"/>
                    </a:p>
                    <a:p>
                      <a:endParaRPr lang="en-US" sz="1200" b="1" dirty="0"/>
                    </a:p>
                    <a:p>
                      <a:endParaRPr lang="en-US" sz="1200" b="1" dirty="0"/>
                    </a:p>
                    <a:p>
                      <a:endParaRPr lang="en-US" sz="1200" b="1" dirty="0"/>
                    </a:p>
                    <a:p>
                      <a:endParaRPr lang="en-US" sz="1200" b="1" dirty="0"/>
                    </a:p>
                    <a:p>
                      <a:endParaRPr lang="en-US" sz="1200" b="1" dirty="0"/>
                    </a:p>
                  </a:txBody>
                  <a:tcPr/>
                </a:tc>
                <a:tc vMerge="1">
                  <a:txBody>
                    <a:bodyPr/>
                    <a:lstStyle/>
                    <a:p>
                      <a:endParaRPr lang="en-US" sz="1200" dirty="0"/>
                    </a:p>
                  </a:txBody>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3725993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prediction problems in healthcare</a:t>
            </a:r>
          </a:p>
        </p:txBody>
      </p:sp>
      <p:graphicFrame>
        <p:nvGraphicFramePr>
          <p:cNvPr id="6" name="Table 5"/>
          <p:cNvGraphicFramePr>
            <a:graphicFrameLocks noGrp="1"/>
          </p:cNvGraphicFramePr>
          <p:nvPr/>
        </p:nvGraphicFramePr>
        <p:xfrm>
          <a:off x="228600" y="1316037"/>
          <a:ext cx="8712969" cy="4851400"/>
        </p:xfrm>
        <a:graphic>
          <a:graphicData uri="http://schemas.openxmlformats.org/drawingml/2006/table">
            <a:tbl>
              <a:tblPr firstRow="1" bandRow="1">
                <a:tableStyleId>{5C22544A-7EE6-4342-B048-85BDC9FD1C3A}</a:tableStyleId>
              </a:tblPr>
              <a:tblGrid>
                <a:gridCol w="1368152">
                  <a:extLst>
                    <a:ext uri="{9D8B030D-6E8A-4147-A177-3AD203B41FA5}">
                      <a16:colId xmlns:a16="http://schemas.microsoft.com/office/drawing/2014/main" val="20000"/>
                    </a:ext>
                  </a:extLst>
                </a:gridCol>
                <a:gridCol w="4176464">
                  <a:extLst>
                    <a:ext uri="{9D8B030D-6E8A-4147-A177-3AD203B41FA5}">
                      <a16:colId xmlns:a16="http://schemas.microsoft.com/office/drawing/2014/main" val="20001"/>
                    </a:ext>
                  </a:extLst>
                </a:gridCol>
                <a:gridCol w="3168353">
                  <a:extLst>
                    <a:ext uri="{9D8B030D-6E8A-4147-A177-3AD203B41FA5}">
                      <a16:colId xmlns:a16="http://schemas.microsoft.com/office/drawing/2014/main" val="20002"/>
                    </a:ext>
                  </a:extLst>
                </a:gridCol>
              </a:tblGrid>
              <a:tr h="370840">
                <a:tc>
                  <a:txBody>
                    <a:bodyPr/>
                    <a:lstStyle/>
                    <a:p>
                      <a:r>
                        <a:rPr lang="en-US" sz="1200" dirty="0"/>
                        <a:t>Type</a:t>
                      </a:r>
                    </a:p>
                  </a:txBody>
                  <a:tcPr/>
                </a:tc>
                <a:tc>
                  <a:txBody>
                    <a:bodyPr/>
                    <a:lstStyle/>
                    <a:p>
                      <a:r>
                        <a:rPr lang="en-US" sz="1200" dirty="0"/>
                        <a:t>Structure</a:t>
                      </a:r>
                    </a:p>
                  </a:txBody>
                  <a:tcPr/>
                </a:tc>
                <a:tc>
                  <a:txBody>
                    <a:bodyPr/>
                    <a:lstStyle/>
                    <a:p>
                      <a:r>
                        <a:rPr lang="en-US" sz="1200" dirty="0"/>
                        <a:t>Example</a:t>
                      </a:r>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a:t>Disease onset and progression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Amongst patients who are newly diagnosed with </a:t>
                      </a:r>
                      <a:r>
                        <a:rPr lang="en-US" sz="1200" b="1" dirty="0">
                          <a:solidFill>
                            <a:srgbClr val="00B050"/>
                          </a:solidFill>
                        </a:rPr>
                        <a:t>&lt;insert your favorite disease&gt;</a:t>
                      </a:r>
                      <a:r>
                        <a:rPr lang="en-US" sz="1200" dirty="0"/>
                        <a:t>, which patients will go on to have </a:t>
                      </a:r>
                      <a:r>
                        <a:rPr lang="en-US" sz="1200" b="1" dirty="0">
                          <a:solidFill>
                            <a:srgbClr val="FF0000"/>
                          </a:solidFill>
                        </a:rPr>
                        <a:t>&lt;another disease or related complication&gt;</a:t>
                      </a:r>
                      <a:r>
                        <a:rPr lang="en-US" sz="1200" dirty="0">
                          <a:solidFill>
                            <a:srgbClr val="FF0000"/>
                          </a:solidFill>
                        </a:rPr>
                        <a:t> </a:t>
                      </a:r>
                      <a:r>
                        <a:rPr lang="en-US" sz="1200" dirty="0"/>
                        <a:t>within </a:t>
                      </a:r>
                      <a:r>
                        <a:rPr lang="en-US" sz="1200" b="1" dirty="0">
                          <a:solidFill>
                            <a:schemeClr val="accent4"/>
                          </a:solidFill>
                        </a:rPr>
                        <a:t>&lt;time horizon from diagnosis&gt;</a:t>
                      </a:r>
                      <a:r>
                        <a:rPr lang="en-US" sz="1200" dirty="0">
                          <a:solidFill>
                            <a:schemeClr val="accent4"/>
                          </a:solidFill>
                        </a:rPr>
                        <a:t>?   </a:t>
                      </a:r>
                    </a:p>
                    <a:p>
                      <a:endParaRPr lang="en-US" sz="12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Among newly diagnosed </a:t>
                      </a:r>
                      <a:r>
                        <a:rPr lang="en-US" sz="1200" dirty="0" err="1"/>
                        <a:t>AFib</a:t>
                      </a:r>
                      <a:r>
                        <a:rPr lang="en-US" sz="1200" dirty="0"/>
                        <a:t> patients, which will go onto to have ischemic stroke in next 3 years?</a:t>
                      </a:r>
                      <a:endParaRPr lang="en-GB" sz="1200" dirty="0"/>
                    </a:p>
                  </a:txBody>
                  <a:tcP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a:t>Treatment</a:t>
                      </a:r>
                      <a:r>
                        <a:rPr lang="en-US" sz="1200" b="1" baseline="0" dirty="0"/>
                        <a:t> choice</a:t>
                      </a:r>
                      <a:endParaRPr lang="en-US" sz="1200" b="1"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Amongst patients with </a:t>
                      </a:r>
                      <a:r>
                        <a:rPr lang="en-US" sz="1200" b="1" dirty="0">
                          <a:solidFill>
                            <a:srgbClr val="00B050"/>
                          </a:solidFill>
                        </a:rPr>
                        <a:t>&lt;indicated disease&gt; who are treated with either &lt;treatment 1&gt; or &lt;treatment 2&gt;</a:t>
                      </a:r>
                      <a:r>
                        <a:rPr lang="en-US" sz="1200" dirty="0"/>
                        <a:t>, which patients were treated with </a:t>
                      </a:r>
                      <a:r>
                        <a:rPr lang="en-US" sz="1200" b="1" dirty="0">
                          <a:solidFill>
                            <a:srgbClr val="FF0000"/>
                          </a:solidFill>
                        </a:rPr>
                        <a:t>&lt;treatment 1&gt; </a:t>
                      </a:r>
                      <a:r>
                        <a:rPr lang="en-US" sz="1200" dirty="0"/>
                        <a:t>(</a:t>
                      </a:r>
                      <a:r>
                        <a:rPr lang="en-US" sz="1200" b="1" dirty="0">
                          <a:solidFill>
                            <a:schemeClr val="accent4"/>
                          </a:solidFill>
                        </a:rPr>
                        <a:t>on day 0</a:t>
                      </a:r>
                      <a:r>
                        <a:rPr lang="en-US" sz="1200" dirty="0"/>
                        <a:t>)?  </a:t>
                      </a:r>
                    </a:p>
                    <a:p>
                      <a:endParaRPr lang="en-US" sz="12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Among </a:t>
                      </a:r>
                      <a:r>
                        <a:rPr lang="en-US" sz="1200" dirty="0" err="1"/>
                        <a:t>AFib</a:t>
                      </a:r>
                      <a:r>
                        <a:rPr lang="en-US" sz="1200" dirty="0"/>
                        <a:t> patients who took either warfarin or </a:t>
                      </a:r>
                      <a:r>
                        <a:rPr lang="en-US" sz="1200" dirty="0" err="1"/>
                        <a:t>rivaroxaban</a:t>
                      </a:r>
                      <a:r>
                        <a:rPr lang="en-US" sz="1200" dirty="0"/>
                        <a:t>, which patients got warfarin?   (as defined for propensity score model)</a:t>
                      </a:r>
                      <a:endParaRPr lang="en-GB" sz="1200" dirty="0"/>
                    </a:p>
                    <a:p>
                      <a:endParaRPr lang="en-US" sz="1200" dirty="0"/>
                    </a:p>
                  </a:txBody>
                  <a:tcPr/>
                </a:tc>
                <a:extLst>
                  <a:ext uri="{0D108BD9-81ED-4DB2-BD59-A6C34878D82A}">
                    <a16:rowId xmlns:a16="http://schemas.microsoft.com/office/drawing/2014/main" val="10002"/>
                  </a:ext>
                </a:extLst>
              </a:tr>
              <a:tr h="370840">
                <a:tc>
                  <a:txBody>
                    <a:bodyPr/>
                    <a:lstStyle/>
                    <a:p>
                      <a:r>
                        <a:rPr lang="en-US" sz="1200" b="1" dirty="0"/>
                        <a:t>Treatment response</a:t>
                      </a:r>
                    </a:p>
                  </a:txBody>
                  <a:tcPr/>
                </a:tc>
                <a:tc>
                  <a:txBody>
                    <a:bodyPr/>
                    <a:lstStyle/>
                    <a:p>
                      <a:r>
                        <a:rPr lang="en-US" sz="1200" dirty="0"/>
                        <a:t>Amongst patients who are new users of </a:t>
                      </a:r>
                      <a:r>
                        <a:rPr lang="en-US" sz="1200" b="1" dirty="0">
                          <a:solidFill>
                            <a:srgbClr val="00B050"/>
                          </a:solidFill>
                        </a:rPr>
                        <a:t>&lt;insert your favorite chronically-used drug&gt;</a:t>
                      </a:r>
                      <a:r>
                        <a:rPr lang="en-US" sz="1200" dirty="0"/>
                        <a:t>, which patients will</a:t>
                      </a:r>
                      <a:r>
                        <a:rPr lang="en-US" sz="1200" baseline="0" dirty="0"/>
                        <a:t> </a:t>
                      </a:r>
                      <a:r>
                        <a:rPr lang="en-US" sz="1200" b="1" baseline="0" dirty="0">
                          <a:solidFill>
                            <a:srgbClr val="FF0000"/>
                          </a:solidFill>
                        </a:rPr>
                        <a:t>&lt;insert desired effect&gt;</a:t>
                      </a:r>
                      <a:r>
                        <a:rPr lang="en-US" sz="1200" dirty="0">
                          <a:solidFill>
                            <a:srgbClr val="FF0000"/>
                          </a:solidFill>
                        </a:rPr>
                        <a:t> </a:t>
                      </a:r>
                      <a:r>
                        <a:rPr lang="en-US" sz="1200" dirty="0"/>
                        <a:t>in </a:t>
                      </a:r>
                      <a:r>
                        <a:rPr lang="en-US" sz="1200" b="1" dirty="0">
                          <a:solidFill>
                            <a:schemeClr val="accent4"/>
                          </a:solidFill>
                        </a:rPr>
                        <a:t>&lt;time window&gt;</a:t>
                      </a:r>
                      <a:r>
                        <a:rPr lang="en-US" sz="1200" dirty="0">
                          <a:solidFill>
                            <a:schemeClr val="tx1"/>
                          </a:solidFill>
                        </a:rPr>
                        <a:t>?</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Which patients with T2DM who start on metformin stay on metformin after 3 years?</a:t>
                      </a:r>
                      <a:endParaRPr lang="en-GB" sz="1200" dirty="0"/>
                    </a:p>
                    <a:p>
                      <a:endParaRPr lang="en-US" sz="1200" dirty="0"/>
                    </a:p>
                  </a:txBody>
                  <a:tcPr/>
                </a:tc>
                <a:extLst>
                  <a:ext uri="{0D108BD9-81ED-4DB2-BD59-A6C34878D82A}">
                    <a16:rowId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a:t>Treatment safety</a:t>
                      </a:r>
                    </a:p>
                  </a:txBody>
                  <a:tcPr/>
                </a:tc>
                <a:tc>
                  <a:txBody>
                    <a:bodyPr/>
                    <a:lstStyle/>
                    <a:p>
                      <a:r>
                        <a:rPr lang="en-US" sz="1200" dirty="0"/>
                        <a:t>Amongst patients who are new users of </a:t>
                      </a:r>
                      <a:r>
                        <a:rPr lang="en-US" sz="1200" b="1" dirty="0">
                          <a:solidFill>
                            <a:srgbClr val="00B050"/>
                          </a:solidFill>
                        </a:rPr>
                        <a:t>&lt;insert your favorite drug&gt;, </a:t>
                      </a:r>
                      <a:r>
                        <a:rPr lang="en-US" sz="1200" dirty="0"/>
                        <a:t>which patients will experience </a:t>
                      </a:r>
                      <a:r>
                        <a:rPr lang="en-US" sz="1200" b="1" dirty="0">
                          <a:solidFill>
                            <a:srgbClr val="FF0000"/>
                          </a:solidFill>
                        </a:rPr>
                        <a:t>&lt;insert your favorite known adverse event from the drug profile&gt;</a:t>
                      </a:r>
                      <a:r>
                        <a:rPr lang="en-US" sz="1200" b="1" dirty="0">
                          <a:solidFill>
                            <a:schemeClr val="accent1">
                              <a:lumMod val="60000"/>
                              <a:lumOff val="40000"/>
                            </a:schemeClr>
                          </a:solidFill>
                        </a:rPr>
                        <a:t> </a:t>
                      </a:r>
                      <a:r>
                        <a:rPr lang="en-US" sz="1200" dirty="0"/>
                        <a:t>within </a:t>
                      </a:r>
                      <a:r>
                        <a:rPr lang="en-US" sz="1200" b="1" dirty="0">
                          <a:solidFill>
                            <a:schemeClr val="accent4"/>
                          </a:solidFill>
                        </a:rPr>
                        <a:t>&lt;time horizon following exposure start&gt;</a:t>
                      </a:r>
                      <a:r>
                        <a:rPr lang="en-US" sz="1200" dirty="0">
                          <a:solidFill>
                            <a:schemeClr val="tx1"/>
                          </a:solidFill>
                        </a:rPr>
                        <a:t>?</a:t>
                      </a:r>
                      <a:r>
                        <a:rPr lang="en-US" sz="1200" dirty="0"/>
                        <a:t>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Among new users of warfarin, which patients will have GI bleed in 1 year?</a:t>
                      </a:r>
                      <a:endParaRPr lang="en-GB" sz="1200" dirty="0"/>
                    </a:p>
                  </a:txBody>
                  <a:tcPr/>
                </a:tc>
                <a:extLst>
                  <a:ext uri="{0D108BD9-81ED-4DB2-BD59-A6C34878D82A}">
                    <a16:rowId xmlns:a16="http://schemas.microsoft.com/office/drawing/2014/main" val="10004"/>
                  </a:ext>
                </a:extLst>
              </a:tr>
              <a:tr h="370840">
                <a:tc>
                  <a:txBody>
                    <a:bodyPr/>
                    <a:lstStyle/>
                    <a:p>
                      <a:r>
                        <a:rPr lang="en-US" sz="1200" b="1" dirty="0"/>
                        <a:t>Treatment</a:t>
                      </a:r>
                      <a:r>
                        <a:rPr lang="en-US" sz="1200" b="1" baseline="0" dirty="0"/>
                        <a:t> adherence</a:t>
                      </a:r>
                      <a:endParaRPr lang="en-US" sz="1200" b="1" dirty="0"/>
                    </a:p>
                  </a:txBody>
                  <a:tcPr/>
                </a:tc>
                <a:tc>
                  <a:txBody>
                    <a:bodyPr/>
                    <a:lstStyle/>
                    <a:p>
                      <a:r>
                        <a:rPr lang="en-US" sz="1200" dirty="0"/>
                        <a:t>Amongst patients who are new users of </a:t>
                      </a:r>
                      <a:r>
                        <a:rPr lang="en-US" sz="1200" b="1" dirty="0">
                          <a:solidFill>
                            <a:srgbClr val="00B050"/>
                          </a:solidFill>
                        </a:rPr>
                        <a:t>&lt;insert your favorite chronically-used drug&gt;</a:t>
                      </a:r>
                      <a:r>
                        <a:rPr lang="en-US" sz="1200" dirty="0"/>
                        <a:t>, which patients will achieve </a:t>
                      </a:r>
                      <a:r>
                        <a:rPr lang="en-US" sz="1200" b="1" dirty="0">
                          <a:solidFill>
                            <a:srgbClr val="FF0000"/>
                          </a:solidFill>
                        </a:rPr>
                        <a:t>&lt;adherence metric threshold&gt;</a:t>
                      </a:r>
                      <a:r>
                        <a:rPr lang="en-US" sz="1200" dirty="0">
                          <a:solidFill>
                            <a:srgbClr val="FF0000"/>
                          </a:solidFill>
                        </a:rPr>
                        <a:t> </a:t>
                      </a:r>
                      <a:r>
                        <a:rPr lang="en-US" sz="1200" dirty="0"/>
                        <a:t>at </a:t>
                      </a:r>
                      <a:r>
                        <a:rPr lang="en-US" sz="1200" b="1" dirty="0">
                          <a:solidFill>
                            <a:schemeClr val="accent4"/>
                          </a:solidFill>
                        </a:rPr>
                        <a:t>&lt;time horizon&gt;</a:t>
                      </a:r>
                      <a:r>
                        <a:rPr lang="en-US" sz="1200" dirty="0"/>
                        <a:t>?</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Which patients with T2DM who start on metformin achieve &gt;=80% proportion of days covered at 1 year?</a:t>
                      </a:r>
                      <a:endParaRPr lang="en-GB" sz="1200" dirty="0"/>
                    </a:p>
                  </a:txBody>
                  <a:tcPr/>
                </a:tc>
                <a:extLst>
                  <a:ext uri="{0D108BD9-81ED-4DB2-BD59-A6C34878D82A}">
                    <a16:rowId xmlns:a16="http://schemas.microsoft.com/office/drawing/2014/main" val="10005"/>
                  </a:ext>
                </a:extLst>
              </a:tr>
            </a:tbl>
          </a:graphicData>
        </a:graphic>
      </p:graphicFrame>
      <p:graphicFrame>
        <p:nvGraphicFramePr>
          <p:cNvPr id="5" name="Table 4">
            <a:extLst>
              <a:ext uri="{FF2B5EF4-FFF2-40B4-BE49-F238E27FC236}">
                <a16:creationId xmlns:a16="http://schemas.microsoft.com/office/drawing/2014/main" id="{9D454819-3FA0-6045-A974-F0AF9F26048F}"/>
              </a:ext>
            </a:extLst>
          </p:cNvPr>
          <p:cNvGraphicFramePr>
            <a:graphicFrameLocks noGrp="1"/>
          </p:cNvGraphicFramePr>
          <p:nvPr/>
        </p:nvGraphicFramePr>
        <p:xfrm>
          <a:off x="228600" y="1316037"/>
          <a:ext cx="8712969" cy="5125720"/>
        </p:xfrm>
        <a:graphic>
          <a:graphicData uri="http://schemas.openxmlformats.org/drawingml/2006/table">
            <a:tbl>
              <a:tblPr firstRow="1" bandRow="1">
                <a:tableStyleId>{5C22544A-7EE6-4342-B048-85BDC9FD1C3A}</a:tableStyleId>
              </a:tblPr>
              <a:tblGrid>
                <a:gridCol w="1752601">
                  <a:extLst>
                    <a:ext uri="{9D8B030D-6E8A-4147-A177-3AD203B41FA5}">
                      <a16:colId xmlns:a16="http://schemas.microsoft.com/office/drawing/2014/main" val="20000"/>
                    </a:ext>
                  </a:extLst>
                </a:gridCol>
                <a:gridCol w="6960368">
                  <a:extLst>
                    <a:ext uri="{9D8B030D-6E8A-4147-A177-3AD203B41FA5}">
                      <a16:colId xmlns:a16="http://schemas.microsoft.com/office/drawing/2014/main" val="20001"/>
                    </a:ext>
                  </a:extLst>
                </a:gridCol>
              </a:tblGrid>
              <a:tr h="370840">
                <a:tc>
                  <a:txBody>
                    <a:bodyPr/>
                    <a:lstStyle/>
                    <a:p>
                      <a:r>
                        <a:rPr lang="en-US" sz="1200" dirty="0"/>
                        <a:t>Type</a:t>
                      </a:r>
                    </a:p>
                  </a:txBody>
                  <a:tcPr/>
                </a:tc>
                <a:tc>
                  <a:txBody>
                    <a:bodyPr/>
                    <a:lstStyle/>
                    <a:p>
                      <a:r>
                        <a:rPr lang="en-US" sz="1200" dirty="0"/>
                        <a:t>Structure</a:t>
                      </a:r>
                    </a:p>
                  </a:txBody>
                  <a:tcPr/>
                </a:tc>
                <a:extLst>
                  <a:ext uri="{0D108BD9-81ED-4DB2-BD59-A6C34878D82A}">
                    <a16:rowId xmlns:a16="http://schemas.microsoft.com/office/drawing/2014/main" val="1000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t>Treatment response</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800" b="1" dirty="0"/>
                    </a:p>
                  </a:txBody>
                  <a:tcPr/>
                </a:tc>
                <a:tc rowSpan="2">
                  <a:txBody>
                    <a:bodyPr/>
                    <a:lstStyle/>
                    <a:p>
                      <a:r>
                        <a:rPr lang="en-US" sz="2800" dirty="0"/>
                        <a:t>Amongst patients who are new users of </a:t>
                      </a:r>
                      <a:r>
                        <a:rPr lang="en-US" sz="2800" b="1" dirty="0">
                          <a:solidFill>
                            <a:srgbClr val="00B050"/>
                          </a:solidFill>
                        </a:rPr>
                        <a:t>&lt;insert your favorite chronically-used drug&gt;</a:t>
                      </a:r>
                      <a:r>
                        <a:rPr lang="en-US" sz="2800" dirty="0"/>
                        <a:t>, which patients will</a:t>
                      </a:r>
                      <a:r>
                        <a:rPr lang="en-US" sz="2800" baseline="0" dirty="0"/>
                        <a:t> </a:t>
                      </a:r>
                      <a:r>
                        <a:rPr lang="en-US" sz="2800" b="1" baseline="0" dirty="0">
                          <a:solidFill>
                            <a:srgbClr val="FF0000"/>
                          </a:solidFill>
                        </a:rPr>
                        <a:t>&lt;insert desired effect&gt;</a:t>
                      </a:r>
                      <a:r>
                        <a:rPr lang="en-US" sz="2800" dirty="0">
                          <a:solidFill>
                            <a:srgbClr val="FF0000"/>
                          </a:solidFill>
                        </a:rPr>
                        <a:t> </a:t>
                      </a:r>
                      <a:r>
                        <a:rPr lang="en-US" sz="2800" dirty="0"/>
                        <a:t>in </a:t>
                      </a:r>
                      <a:r>
                        <a:rPr lang="en-US" sz="2800" b="1" dirty="0">
                          <a:solidFill>
                            <a:schemeClr val="accent4"/>
                          </a:solidFill>
                        </a:rPr>
                        <a:t>&lt;time window&gt;</a:t>
                      </a:r>
                      <a:r>
                        <a:rPr lang="en-US" sz="2800" dirty="0">
                          <a:solidFill>
                            <a:schemeClr val="tx1"/>
                          </a:solidFill>
                        </a:rPr>
                        <a:t>?</a:t>
                      </a:r>
                    </a:p>
                    <a:p>
                      <a:endParaRPr lang="en-US" sz="280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Which patients with T2DM who start on metformin stay on metformin after 3 years?</a:t>
                      </a:r>
                      <a:endParaRPr lang="en-GB" sz="2800" dirty="0"/>
                    </a:p>
                    <a:p>
                      <a:endParaRPr lang="en-US" sz="2800" dirty="0">
                        <a:solidFill>
                          <a:schemeClr val="tx1"/>
                        </a:solidFill>
                      </a:endParaRPr>
                    </a:p>
                  </a:txBody>
                  <a:tcPr/>
                </a:tc>
                <a:extLst>
                  <a:ext uri="{0D108BD9-81ED-4DB2-BD59-A6C34878D82A}">
                    <a16:rowId xmlns:a16="http://schemas.microsoft.com/office/drawing/2014/main" val="10001"/>
                  </a:ext>
                </a:extLst>
              </a:tr>
              <a:tr h="148336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800" b="1"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dirty="0"/>
                    </a:p>
                    <a:p>
                      <a:endParaRPr lang="en-US" sz="1200" b="1" dirty="0"/>
                    </a:p>
                    <a:p>
                      <a:endParaRPr lang="en-US" sz="1200" b="1" dirty="0"/>
                    </a:p>
                    <a:p>
                      <a:endParaRPr lang="en-US" sz="1200" b="1" dirty="0"/>
                    </a:p>
                    <a:p>
                      <a:endParaRPr lang="en-US" sz="1200" b="1" dirty="0"/>
                    </a:p>
                    <a:p>
                      <a:endParaRPr lang="en-US" sz="1200" b="1" dirty="0"/>
                    </a:p>
                    <a:p>
                      <a:endParaRPr lang="en-US" sz="1200" b="1"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dirty="0"/>
                    </a:p>
                    <a:p>
                      <a:endParaRPr lang="en-US" sz="1200" b="1" dirty="0"/>
                    </a:p>
                    <a:p>
                      <a:endParaRPr lang="en-US" sz="1200" b="1" dirty="0"/>
                    </a:p>
                    <a:p>
                      <a:endParaRPr lang="en-US" sz="1200" b="1" dirty="0"/>
                    </a:p>
                    <a:p>
                      <a:endParaRPr lang="en-US" sz="1200" b="1" dirty="0"/>
                    </a:p>
                    <a:p>
                      <a:endParaRPr lang="en-US" sz="1200" b="1" dirty="0"/>
                    </a:p>
                  </a:txBody>
                  <a:tcPr/>
                </a:tc>
                <a:tc vMerge="1">
                  <a:txBody>
                    <a:bodyPr/>
                    <a:lstStyle/>
                    <a:p>
                      <a:endParaRPr lang="en-US" sz="1200" dirty="0"/>
                    </a:p>
                  </a:txBody>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40177928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6EA143-BAF8-864A-B595-83BF1009E058}"/>
              </a:ext>
            </a:extLst>
          </p:cNvPr>
          <p:cNvSpPr>
            <a:spLocks noGrp="1"/>
          </p:cNvSpPr>
          <p:nvPr>
            <p:ph type="title"/>
          </p:nvPr>
        </p:nvSpPr>
        <p:spPr/>
        <p:txBody>
          <a:bodyPr/>
          <a:lstStyle/>
          <a:p>
            <a:r>
              <a:rPr lang="en-US" dirty="0"/>
              <a:t>The journey toward Patient-Level Prediction</a:t>
            </a:r>
          </a:p>
        </p:txBody>
      </p:sp>
      <p:sp>
        <p:nvSpPr>
          <p:cNvPr id="3" name="Text Placeholder 2">
            <a:extLst>
              <a:ext uri="{FF2B5EF4-FFF2-40B4-BE49-F238E27FC236}">
                <a16:creationId xmlns:a16="http://schemas.microsoft.com/office/drawing/2014/main" id="{E29F07AD-EA5E-2C4E-8CF1-E24B1F522344}"/>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197D1335-F034-364D-9F95-B7DDF77A08FF}"/>
              </a:ext>
            </a:extLst>
          </p:cNvPr>
          <p:cNvSpPr>
            <a:spLocks noGrp="1"/>
          </p:cNvSpPr>
          <p:nvPr>
            <p:ph type="sldNum" idx="12"/>
          </p:nvPr>
        </p:nvSpPr>
        <p:spPr/>
        <p:txBody>
          <a:bodyPr/>
          <a:lstStyle/>
          <a:p>
            <a:pPr>
              <a:buSzPct val="25000"/>
            </a:pPr>
            <a:fld id="{00000000-1234-1234-1234-123412341234}" type="slidenum">
              <a:rPr lang="en-US" sz="1200" smtClean="0">
                <a:solidFill>
                  <a:srgbClr val="20425A"/>
                </a:solidFill>
                <a:latin typeface="Calibri"/>
                <a:ea typeface="Calibri"/>
                <a:cs typeface="Calibri"/>
                <a:sym typeface="Calibri"/>
              </a:rPr>
              <a:pPr>
                <a:buSzPct val="25000"/>
              </a:pPr>
              <a:t>2</a:t>
            </a:fld>
            <a:endParaRPr lang="en-US" sz="1200" dirty="0">
              <a:solidFill>
                <a:srgbClr val="20425A"/>
              </a:solidFill>
              <a:latin typeface="Calibri"/>
              <a:ea typeface="Calibri"/>
              <a:cs typeface="Calibri"/>
              <a:sym typeface="Calibri"/>
            </a:endParaRPr>
          </a:p>
        </p:txBody>
      </p:sp>
      <p:pic>
        <p:nvPicPr>
          <p:cNvPr id="5" name="city_custom_helicopter_17093.mov">
            <a:hlinkClick r:id="" action="ppaction://media"/>
            <a:extLst>
              <a:ext uri="{FF2B5EF4-FFF2-40B4-BE49-F238E27FC236}">
                <a16:creationId xmlns:a16="http://schemas.microsoft.com/office/drawing/2014/main" id="{461E7A36-EB30-1D44-AFAA-A8268D87C8AA}"/>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1237129"/>
            <a:ext cx="9143999" cy="5143499"/>
          </a:xfrm>
          <a:prstGeom prst="rect">
            <a:avLst/>
          </a:prstGeom>
        </p:spPr>
      </p:pic>
    </p:spTree>
    <p:extLst>
      <p:ext uri="{BB962C8B-B14F-4D97-AF65-F5344CB8AC3E}">
        <p14:creationId xmlns:p14="http://schemas.microsoft.com/office/powerpoint/2010/main" val="2266071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93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vol="80000">
                <p:cTn id="12" repeatCount="indefinite" fill="remove" display="0">
                  <p:stCondLst>
                    <p:cond delay="indefinite"/>
                  </p:stCondLst>
                </p:cTn>
                <p:tgtEl>
                  <p:spTgt spid="5"/>
                </p:tgtEl>
              </p:cMediaNode>
            </p:vide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prediction problems in healthcare</a:t>
            </a:r>
          </a:p>
        </p:txBody>
      </p:sp>
      <p:graphicFrame>
        <p:nvGraphicFramePr>
          <p:cNvPr id="6" name="Table 5"/>
          <p:cNvGraphicFramePr>
            <a:graphicFrameLocks noGrp="1"/>
          </p:cNvGraphicFramePr>
          <p:nvPr/>
        </p:nvGraphicFramePr>
        <p:xfrm>
          <a:off x="228600" y="1316037"/>
          <a:ext cx="8712969" cy="4851400"/>
        </p:xfrm>
        <a:graphic>
          <a:graphicData uri="http://schemas.openxmlformats.org/drawingml/2006/table">
            <a:tbl>
              <a:tblPr firstRow="1" bandRow="1">
                <a:tableStyleId>{5C22544A-7EE6-4342-B048-85BDC9FD1C3A}</a:tableStyleId>
              </a:tblPr>
              <a:tblGrid>
                <a:gridCol w="1368152">
                  <a:extLst>
                    <a:ext uri="{9D8B030D-6E8A-4147-A177-3AD203B41FA5}">
                      <a16:colId xmlns:a16="http://schemas.microsoft.com/office/drawing/2014/main" val="20000"/>
                    </a:ext>
                  </a:extLst>
                </a:gridCol>
                <a:gridCol w="4176464">
                  <a:extLst>
                    <a:ext uri="{9D8B030D-6E8A-4147-A177-3AD203B41FA5}">
                      <a16:colId xmlns:a16="http://schemas.microsoft.com/office/drawing/2014/main" val="20001"/>
                    </a:ext>
                  </a:extLst>
                </a:gridCol>
                <a:gridCol w="3168353">
                  <a:extLst>
                    <a:ext uri="{9D8B030D-6E8A-4147-A177-3AD203B41FA5}">
                      <a16:colId xmlns:a16="http://schemas.microsoft.com/office/drawing/2014/main" val="20002"/>
                    </a:ext>
                  </a:extLst>
                </a:gridCol>
              </a:tblGrid>
              <a:tr h="370840">
                <a:tc>
                  <a:txBody>
                    <a:bodyPr/>
                    <a:lstStyle/>
                    <a:p>
                      <a:r>
                        <a:rPr lang="en-US" sz="1200" dirty="0"/>
                        <a:t>Type</a:t>
                      </a:r>
                    </a:p>
                  </a:txBody>
                  <a:tcPr/>
                </a:tc>
                <a:tc>
                  <a:txBody>
                    <a:bodyPr/>
                    <a:lstStyle/>
                    <a:p>
                      <a:r>
                        <a:rPr lang="en-US" sz="1200" dirty="0"/>
                        <a:t>Structure</a:t>
                      </a:r>
                    </a:p>
                  </a:txBody>
                  <a:tcPr/>
                </a:tc>
                <a:tc>
                  <a:txBody>
                    <a:bodyPr/>
                    <a:lstStyle/>
                    <a:p>
                      <a:r>
                        <a:rPr lang="en-US" sz="1200" dirty="0"/>
                        <a:t>Example</a:t>
                      </a:r>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a:t>Disease onset and progression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Amongst patients who are newly diagnosed with </a:t>
                      </a:r>
                      <a:r>
                        <a:rPr lang="en-US" sz="1200" b="1" dirty="0">
                          <a:solidFill>
                            <a:srgbClr val="00B050"/>
                          </a:solidFill>
                        </a:rPr>
                        <a:t>&lt;insert your favorite disease&gt;</a:t>
                      </a:r>
                      <a:r>
                        <a:rPr lang="en-US" sz="1200" dirty="0"/>
                        <a:t>, which patients will go on to have </a:t>
                      </a:r>
                      <a:r>
                        <a:rPr lang="en-US" sz="1200" b="1" dirty="0">
                          <a:solidFill>
                            <a:srgbClr val="FF0000"/>
                          </a:solidFill>
                        </a:rPr>
                        <a:t>&lt;another disease or related complication&gt;</a:t>
                      </a:r>
                      <a:r>
                        <a:rPr lang="en-US" sz="1200" dirty="0">
                          <a:solidFill>
                            <a:srgbClr val="FF0000"/>
                          </a:solidFill>
                        </a:rPr>
                        <a:t> </a:t>
                      </a:r>
                      <a:r>
                        <a:rPr lang="en-US" sz="1200" dirty="0"/>
                        <a:t>within </a:t>
                      </a:r>
                      <a:r>
                        <a:rPr lang="en-US" sz="1200" b="1" dirty="0">
                          <a:solidFill>
                            <a:schemeClr val="accent4"/>
                          </a:solidFill>
                        </a:rPr>
                        <a:t>&lt;time horizon from diagnosis&gt;</a:t>
                      </a:r>
                      <a:r>
                        <a:rPr lang="en-US" sz="1200" dirty="0">
                          <a:solidFill>
                            <a:schemeClr val="accent4"/>
                          </a:solidFill>
                        </a:rPr>
                        <a:t>?   </a:t>
                      </a:r>
                    </a:p>
                    <a:p>
                      <a:endParaRPr lang="en-US" sz="12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Among newly diagnosed </a:t>
                      </a:r>
                      <a:r>
                        <a:rPr lang="en-US" sz="1200" dirty="0" err="1"/>
                        <a:t>AFib</a:t>
                      </a:r>
                      <a:r>
                        <a:rPr lang="en-US" sz="1200" dirty="0"/>
                        <a:t> patients, which will go onto to have ischemic stroke in next 3 years?</a:t>
                      </a:r>
                      <a:endParaRPr lang="en-GB" sz="1200" dirty="0"/>
                    </a:p>
                  </a:txBody>
                  <a:tcP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a:t>Treatment</a:t>
                      </a:r>
                      <a:r>
                        <a:rPr lang="en-US" sz="1200" b="1" baseline="0" dirty="0"/>
                        <a:t> choice</a:t>
                      </a:r>
                      <a:endParaRPr lang="en-US" sz="1200" b="1"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Amongst patients with </a:t>
                      </a:r>
                      <a:r>
                        <a:rPr lang="en-US" sz="1200" b="1" dirty="0">
                          <a:solidFill>
                            <a:srgbClr val="00B050"/>
                          </a:solidFill>
                        </a:rPr>
                        <a:t>&lt;indicated disease&gt; who are treated with either &lt;treatment 1&gt; or &lt;treatment 2&gt;</a:t>
                      </a:r>
                      <a:r>
                        <a:rPr lang="en-US" sz="1200" dirty="0"/>
                        <a:t>, which patients were treated with </a:t>
                      </a:r>
                      <a:r>
                        <a:rPr lang="en-US" sz="1200" b="1" dirty="0">
                          <a:solidFill>
                            <a:srgbClr val="FF0000"/>
                          </a:solidFill>
                        </a:rPr>
                        <a:t>&lt;treatment 1&gt; </a:t>
                      </a:r>
                      <a:r>
                        <a:rPr lang="en-US" sz="1200" dirty="0"/>
                        <a:t>(</a:t>
                      </a:r>
                      <a:r>
                        <a:rPr lang="en-US" sz="1200" b="1" dirty="0">
                          <a:solidFill>
                            <a:schemeClr val="accent4"/>
                          </a:solidFill>
                        </a:rPr>
                        <a:t>on day 0</a:t>
                      </a:r>
                      <a:r>
                        <a:rPr lang="en-US" sz="1200" dirty="0"/>
                        <a:t>)?  </a:t>
                      </a:r>
                    </a:p>
                    <a:p>
                      <a:endParaRPr lang="en-US" sz="12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Among </a:t>
                      </a:r>
                      <a:r>
                        <a:rPr lang="en-US" sz="1200" dirty="0" err="1"/>
                        <a:t>AFib</a:t>
                      </a:r>
                      <a:r>
                        <a:rPr lang="en-US" sz="1200" dirty="0"/>
                        <a:t> patients who took either warfarin or </a:t>
                      </a:r>
                      <a:r>
                        <a:rPr lang="en-US" sz="1200" dirty="0" err="1"/>
                        <a:t>rivaroxaban</a:t>
                      </a:r>
                      <a:r>
                        <a:rPr lang="en-US" sz="1200" dirty="0"/>
                        <a:t>, which patients got warfarin?   (as defined for propensity score model)</a:t>
                      </a:r>
                      <a:endParaRPr lang="en-GB" sz="1200" dirty="0"/>
                    </a:p>
                    <a:p>
                      <a:endParaRPr lang="en-US" sz="1200" dirty="0"/>
                    </a:p>
                  </a:txBody>
                  <a:tcPr/>
                </a:tc>
                <a:extLst>
                  <a:ext uri="{0D108BD9-81ED-4DB2-BD59-A6C34878D82A}">
                    <a16:rowId xmlns:a16="http://schemas.microsoft.com/office/drawing/2014/main" val="10002"/>
                  </a:ext>
                </a:extLst>
              </a:tr>
              <a:tr h="370840">
                <a:tc>
                  <a:txBody>
                    <a:bodyPr/>
                    <a:lstStyle/>
                    <a:p>
                      <a:r>
                        <a:rPr lang="en-US" sz="1200" b="1" dirty="0"/>
                        <a:t>Treatment response</a:t>
                      </a:r>
                    </a:p>
                  </a:txBody>
                  <a:tcPr/>
                </a:tc>
                <a:tc>
                  <a:txBody>
                    <a:bodyPr/>
                    <a:lstStyle/>
                    <a:p>
                      <a:r>
                        <a:rPr lang="en-US" sz="1200" dirty="0"/>
                        <a:t>Amongst patients who are new users of </a:t>
                      </a:r>
                      <a:r>
                        <a:rPr lang="en-US" sz="1200" b="1" dirty="0">
                          <a:solidFill>
                            <a:srgbClr val="00B050"/>
                          </a:solidFill>
                        </a:rPr>
                        <a:t>&lt;insert your favorite chronically-used drug&gt;</a:t>
                      </a:r>
                      <a:r>
                        <a:rPr lang="en-US" sz="1200" dirty="0"/>
                        <a:t>, which patients will</a:t>
                      </a:r>
                      <a:r>
                        <a:rPr lang="en-US" sz="1200" baseline="0" dirty="0"/>
                        <a:t> </a:t>
                      </a:r>
                      <a:r>
                        <a:rPr lang="en-US" sz="1200" b="1" baseline="0" dirty="0">
                          <a:solidFill>
                            <a:srgbClr val="FF0000"/>
                          </a:solidFill>
                        </a:rPr>
                        <a:t>&lt;insert desired effect&gt;</a:t>
                      </a:r>
                      <a:r>
                        <a:rPr lang="en-US" sz="1200" dirty="0">
                          <a:solidFill>
                            <a:srgbClr val="FF0000"/>
                          </a:solidFill>
                        </a:rPr>
                        <a:t> </a:t>
                      </a:r>
                      <a:r>
                        <a:rPr lang="en-US" sz="1200" dirty="0"/>
                        <a:t>in </a:t>
                      </a:r>
                      <a:r>
                        <a:rPr lang="en-US" sz="1200" b="1" dirty="0">
                          <a:solidFill>
                            <a:schemeClr val="accent4"/>
                          </a:solidFill>
                        </a:rPr>
                        <a:t>&lt;time window&gt;</a:t>
                      </a:r>
                      <a:r>
                        <a:rPr lang="en-US" sz="1200" dirty="0">
                          <a:solidFill>
                            <a:schemeClr val="tx1"/>
                          </a:solidFill>
                        </a:rPr>
                        <a:t>?</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Which patients with T2DM who start on metformin stay on metformin after 3 years?</a:t>
                      </a:r>
                      <a:endParaRPr lang="en-GB" sz="1200" dirty="0"/>
                    </a:p>
                    <a:p>
                      <a:endParaRPr lang="en-US" sz="1200" dirty="0"/>
                    </a:p>
                  </a:txBody>
                  <a:tcPr/>
                </a:tc>
                <a:extLst>
                  <a:ext uri="{0D108BD9-81ED-4DB2-BD59-A6C34878D82A}">
                    <a16:rowId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a:t>Treatment safety</a:t>
                      </a:r>
                    </a:p>
                  </a:txBody>
                  <a:tcPr/>
                </a:tc>
                <a:tc>
                  <a:txBody>
                    <a:bodyPr/>
                    <a:lstStyle/>
                    <a:p>
                      <a:r>
                        <a:rPr lang="en-US" sz="1200" dirty="0"/>
                        <a:t>Amongst patients who are new users of </a:t>
                      </a:r>
                      <a:r>
                        <a:rPr lang="en-US" sz="1200" b="1" dirty="0">
                          <a:solidFill>
                            <a:srgbClr val="00B050"/>
                          </a:solidFill>
                        </a:rPr>
                        <a:t>&lt;insert your favorite drug&gt;, </a:t>
                      </a:r>
                      <a:r>
                        <a:rPr lang="en-US" sz="1200" dirty="0"/>
                        <a:t>which patients will experience </a:t>
                      </a:r>
                      <a:r>
                        <a:rPr lang="en-US" sz="1200" b="1" dirty="0">
                          <a:solidFill>
                            <a:srgbClr val="FF0000"/>
                          </a:solidFill>
                        </a:rPr>
                        <a:t>&lt;insert your favorite known adverse event from the drug profile&gt;</a:t>
                      </a:r>
                      <a:r>
                        <a:rPr lang="en-US" sz="1200" b="1" dirty="0">
                          <a:solidFill>
                            <a:schemeClr val="accent1">
                              <a:lumMod val="60000"/>
                              <a:lumOff val="40000"/>
                            </a:schemeClr>
                          </a:solidFill>
                        </a:rPr>
                        <a:t> </a:t>
                      </a:r>
                      <a:r>
                        <a:rPr lang="en-US" sz="1200" dirty="0"/>
                        <a:t>within </a:t>
                      </a:r>
                      <a:r>
                        <a:rPr lang="en-US" sz="1200" b="1" dirty="0">
                          <a:solidFill>
                            <a:schemeClr val="accent4"/>
                          </a:solidFill>
                        </a:rPr>
                        <a:t>&lt;time horizon following exposure start&gt;</a:t>
                      </a:r>
                      <a:r>
                        <a:rPr lang="en-US" sz="1200" dirty="0">
                          <a:solidFill>
                            <a:schemeClr val="tx1"/>
                          </a:solidFill>
                        </a:rPr>
                        <a:t>?</a:t>
                      </a:r>
                      <a:r>
                        <a:rPr lang="en-US" sz="1200" dirty="0"/>
                        <a:t>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Among new users of warfarin, which patients will have GI bleed in 1 year?</a:t>
                      </a:r>
                      <a:endParaRPr lang="en-GB" sz="1200" dirty="0"/>
                    </a:p>
                  </a:txBody>
                  <a:tcPr/>
                </a:tc>
                <a:extLst>
                  <a:ext uri="{0D108BD9-81ED-4DB2-BD59-A6C34878D82A}">
                    <a16:rowId xmlns:a16="http://schemas.microsoft.com/office/drawing/2014/main" val="10004"/>
                  </a:ext>
                </a:extLst>
              </a:tr>
              <a:tr h="370840">
                <a:tc>
                  <a:txBody>
                    <a:bodyPr/>
                    <a:lstStyle/>
                    <a:p>
                      <a:r>
                        <a:rPr lang="en-US" sz="1200" b="1" dirty="0"/>
                        <a:t>Treatment</a:t>
                      </a:r>
                      <a:r>
                        <a:rPr lang="en-US" sz="1200" b="1" baseline="0" dirty="0"/>
                        <a:t> adherence</a:t>
                      </a:r>
                      <a:endParaRPr lang="en-US" sz="1200" b="1" dirty="0"/>
                    </a:p>
                  </a:txBody>
                  <a:tcPr/>
                </a:tc>
                <a:tc>
                  <a:txBody>
                    <a:bodyPr/>
                    <a:lstStyle/>
                    <a:p>
                      <a:r>
                        <a:rPr lang="en-US" sz="1200" dirty="0"/>
                        <a:t>Amongst patients who are new users of </a:t>
                      </a:r>
                      <a:r>
                        <a:rPr lang="en-US" sz="1200" b="1" dirty="0">
                          <a:solidFill>
                            <a:srgbClr val="00B050"/>
                          </a:solidFill>
                        </a:rPr>
                        <a:t>&lt;insert your favorite chronically-used drug&gt;</a:t>
                      </a:r>
                      <a:r>
                        <a:rPr lang="en-US" sz="1200" dirty="0"/>
                        <a:t>, which patients will achieve </a:t>
                      </a:r>
                      <a:r>
                        <a:rPr lang="en-US" sz="1200" b="1" dirty="0">
                          <a:solidFill>
                            <a:srgbClr val="FF0000"/>
                          </a:solidFill>
                        </a:rPr>
                        <a:t>&lt;adherence metric threshold&gt;</a:t>
                      </a:r>
                      <a:r>
                        <a:rPr lang="en-US" sz="1200" dirty="0">
                          <a:solidFill>
                            <a:srgbClr val="FF0000"/>
                          </a:solidFill>
                        </a:rPr>
                        <a:t> </a:t>
                      </a:r>
                      <a:r>
                        <a:rPr lang="en-US" sz="1200" dirty="0"/>
                        <a:t>at </a:t>
                      </a:r>
                      <a:r>
                        <a:rPr lang="en-US" sz="1200" b="1" dirty="0">
                          <a:solidFill>
                            <a:schemeClr val="accent4"/>
                          </a:solidFill>
                        </a:rPr>
                        <a:t>&lt;time horizon&gt;</a:t>
                      </a:r>
                      <a:r>
                        <a:rPr lang="en-US" sz="1200" dirty="0"/>
                        <a:t>?</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Which patients with T2DM who start on metformin achieve &gt;=80% proportion of days covered at 1 year?</a:t>
                      </a:r>
                      <a:endParaRPr lang="en-GB" sz="1200" dirty="0"/>
                    </a:p>
                  </a:txBody>
                  <a:tcPr/>
                </a:tc>
                <a:extLst>
                  <a:ext uri="{0D108BD9-81ED-4DB2-BD59-A6C34878D82A}">
                    <a16:rowId xmlns:a16="http://schemas.microsoft.com/office/drawing/2014/main" val="10005"/>
                  </a:ext>
                </a:extLst>
              </a:tr>
            </a:tbl>
          </a:graphicData>
        </a:graphic>
      </p:graphicFrame>
      <p:graphicFrame>
        <p:nvGraphicFramePr>
          <p:cNvPr id="5" name="Table 4">
            <a:extLst>
              <a:ext uri="{FF2B5EF4-FFF2-40B4-BE49-F238E27FC236}">
                <a16:creationId xmlns:a16="http://schemas.microsoft.com/office/drawing/2014/main" id="{9D454819-3FA0-6045-A974-F0AF9F26048F}"/>
              </a:ext>
            </a:extLst>
          </p:cNvPr>
          <p:cNvGraphicFramePr>
            <a:graphicFrameLocks noGrp="1"/>
          </p:cNvGraphicFramePr>
          <p:nvPr/>
        </p:nvGraphicFramePr>
        <p:xfrm>
          <a:off x="228600" y="1316037"/>
          <a:ext cx="8712969" cy="5125720"/>
        </p:xfrm>
        <a:graphic>
          <a:graphicData uri="http://schemas.openxmlformats.org/drawingml/2006/table">
            <a:tbl>
              <a:tblPr firstRow="1" bandRow="1">
                <a:tableStyleId>{5C22544A-7EE6-4342-B048-85BDC9FD1C3A}</a:tableStyleId>
              </a:tblPr>
              <a:tblGrid>
                <a:gridCol w="1752601">
                  <a:extLst>
                    <a:ext uri="{9D8B030D-6E8A-4147-A177-3AD203B41FA5}">
                      <a16:colId xmlns:a16="http://schemas.microsoft.com/office/drawing/2014/main" val="20000"/>
                    </a:ext>
                  </a:extLst>
                </a:gridCol>
                <a:gridCol w="6960368">
                  <a:extLst>
                    <a:ext uri="{9D8B030D-6E8A-4147-A177-3AD203B41FA5}">
                      <a16:colId xmlns:a16="http://schemas.microsoft.com/office/drawing/2014/main" val="20001"/>
                    </a:ext>
                  </a:extLst>
                </a:gridCol>
              </a:tblGrid>
              <a:tr h="370840">
                <a:tc>
                  <a:txBody>
                    <a:bodyPr/>
                    <a:lstStyle/>
                    <a:p>
                      <a:r>
                        <a:rPr lang="en-US" sz="1200" dirty="0"/>
                        <a:t>Type</a:t>
                      </a:r>
                    </a:p>
                  </a:txBody>
                  <a:tcPr/>
                </a:tc>
                <a:tc>
                  <a:txBody>
                    <a:bodyPr/>
                    <a:lstStyle/>
                    <a:p>
                      <a:r>
                        <a:rPr lang="en-US" sz="1200" dirty="0"/>
                        <a:t>Structure</a:t>
                      </a:r>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1" dirty="0"/>
                        <a:t>Treatment safety</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800" b="1" dirty="0"/>
                    </a:p>
                  </a:txBody>
                  <a:tcPr/>
                </a:tc>
                <a:tc rowSpan="2">
                  <a:txBody>
                    <a:bodyPr/>
                    <a:lstStyle/>
                    <a:p>
                      <a:r>
                        <a:rPr lang="en-US" sz="2800" dirty="0"/>
                        <a:t>Amongst patients who are new users of </a:t>
                      </a:r>
                      <a:r>
                        <a:rPr lang="en-US" sz="2800" b="1" dirty="0">
                          <a:solidFill>
                            <a:srgbClr val="00B050"/>
                          </a:solidFill>
                        </a:rPr>
                        <a:t>&lt;insert your favorite drug&gt;, </a:t>
                      </a:r>
                      <a:r>
                        <a:rPr lang="en-US" sz="2800" dirty="0"/>
                        <a:t>which patients will experience </a:t>
                      </a:r>
                      <a:r>
                        <a:rPr lang="en-US" sz="2800" b="1" dirty="0">
                          <a:solidFill>
                            <a:srgbClr val="FF0000"/>
                          </a:solidFill>
                        </a:rPr>
                        <a:t>&lt;insert your favorite known adverse event from the drug profile&gt;</a:t>
                      </a:r>
                      <a:r>
                        <a:rPr lang="en-US" sz="2800" b="1" dirty="0">
                          <a:solidFill>
                            <a:schemeClr val="accent1">
                              <a:lumMod val="60000"/>
                              <a:lumOff val="40000"/>
                            </a:schemeClr>
                          </a:solidFill>
                        </a:rPr>
                        <a:t> </a:t>
                      </a:r>
                      <a:r>
                        <a:rPr lang="en-US" sz="2800" dirty="0"/>
                        <a:t>within </a:t>
                      </a:r>
                      <a:r>
                        <a:rPr lang="en-US" sz="2800" b="1" dirty="0">
                          <a:solidFill>
                            <a:schemeClr val="accent4"/>
                          </a:solidFill>
                        </a:rPr>
                        <a:t>&lt;time horizon following exposure start&gt;</a:t>
                      </a:r>
                      <a:r>
                        <a:rPr lang="en-US" sz="2800" dirty="0">
                          <a:solidFill>
                            <a:schemeClr val="tx1"/>
                          </a:solidFill>
                        </a:rPr>
                        <a:t>?</a:t>
                      </a:r>
                      <a:r>
                        <a:rPr lang="en-US" sz="2800" dirty="0"/>
                        <a:t> </a:t>
                      </a:r>
                    </a:p>
                    <a:p>
                      <a:endParaRPr lang="en-US" sz="2800" dirty="0">
                        <a:solidFill>
                          <a:schemeClr val="tx1"/>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2800" dirty="0"/>
                        <a:t>Among new users of warfarin, which patients will have GI bleed in 1 year?</a:t>
                      </a:r>
                      <a:endParaRPr lang="en-GB" sz="2800" dirty="0"/>
                    </a:p>
                    <a:p>
                      <a:endParaRPr lang="en-US" sz="2800" dirty="0">
                        <a:solidFill>
                          <a:schemeClr val="tx1"/>
                        </a:solidFill>
                      </a:endParaRPr>
                    </a:p>
                  </a:txBody>
                  <a:tcPr/>
                </a:tc>
                <a:extLst>
                  <a:ext uri="{0D108BD9-81ED-4DB2-BD59-A6C34878D82A}">
                    <a16:rowId xmlns:a16="http://schemas.microsoft.com/office/drawing/2014/main" val="10001"/>
                  </a:ext>
                </a:extLst>
              </a:tr>
              <a:tr h="148336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800" b="1"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dirty="0"/>
                    </a:p>
                    <a:p>
                      <a:endParaRPr lang="en-US" sz="1200" b="1" dirty="0"/>
                    </a:p>
                    <a:p>
                      <a:endParaRPr lang="en-US" sz="1200" b="1" dirty="0"/>
                    </a:p>
                    <a:p>
                      <a:endParaRPr lang="en-US" sz="1200" b="1" dirty="0"/>
                    </a:p>
                    <a:p>
                      <a:endParaRPr lang="en-US" sz="1200" b="1" dirty="0"/>
                    </a:p>
                    <a:p>
                      <a:endParaRPr lang="en-US" sz="1200" b="1" dirty="0"/>
                    </a:p>
                    <a:p>
                      <a:endParaRPr lang="en-US" sz="1200" b="1"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dirty="0"/>
                    </a:p>
                    <a:p>
                      <a:endParaRPr lang="en-US" sz="1200" b="1" dirty="0"/>
                    </a:p>
                    <a:p>
                      <a:endParaRPr lang="en-US" sz="1200" b="1" dirty="0"/>
                    </a:p>
                    <a:p>
                      <a:endParaRPr lang="en-US" sz="1200" b="1" dirty="0"/>
                    </a:p>
                    <a:p>
                      <a:endParaRPr lang="en-US" sz="1200" b="1" dirty="0"/>
                    </a:p>
                    <a:p>
                      <a:endParaRPr lang="en-US" sz="1200" b="1" dirty="0"/>
                    </a:p>
                  </a:txBody>
                  <a:tcPr/>
                </a:tc>
                <a:tc vMerge="1">
                  <a:txBody>
                    <a:bodyPr/>
                    <a:lstStyle/>
                    <a:p>
                      <a:endParaRPr lang="en-US" sz="1200" dirty="0"/>
                    </a:p>
                  </a:txBody>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6695212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prediction problems in healthcare</a:t>
            </a:r>
          </a:p>
        </p:txBody>
      </p:sp>
      <p:graphicFrame>
        <p:nvGraphicFramePr>
          <p:cNvPr id="6" name="Table 5"/>
          <p:cNvGraphicFramePr>
            <a:graphicFrameLocks noGrp="1"/>
          </p:cNvGraphicFramePr>
          <p:nvPr/>
        </p:nvGraphicFramePr>
        <p:xfrm>
          <a:off x="228600" y="1316037"/>
          <a:ext cx="8712969" cy="4851400"/>
        </p:xfrm>
        <a:graphic>
          <a:graphicData uri="http://schemas.openxmlformats.org/drawingml/2006/table">
            <a:tbl>
              <a:tblPr firstRow="1" bandRow="1">
                <a:tableStyleId>{5C22544A-7EE6-4342-B048-85BDC9FD1C3A}</a:tableStyleId>
              </a:tblPr>
              <a:tblGrid>
                <a:gridCol w="1368152">
                  <a:extLst>
                    <a:ext uri="{9D8B030D-6E8A-4147-A177-3AD203B41FA5}">
                      <a16:colId xmlns:a16="http://schemas.microsoft.com/office/drawing/2014/main" val="20000"/>
                    </a:ext>
                  </a:extLst>
                </a:gridCol>
                <a:gridCol w="4176464">
                  <a:extLst>
                    <a:ext uri="{9D8B030D-6E8A-4147-A177-3AD203B41FA5}">
                      <a16:colId xmlns:a16="http://schemas.microsoft.com/office/drawing/2014/main" val="20001"/>
                    </a:ext>
                  </a:extLst>
                </a:gridCol>
                <a:gridCol w="3168353">
                  <a:extLst>
                    <a:ext uri="{9D8B030D-6E8A-4147-A177-3AD203B41FA5}">
                      <a16:colId xmlns:a16="http://schemas.microsoft.com/office/drawing/2014/main" val="20002"/>
                    </a:ext>
                  </a:extLst>
                </a:gridCol>
              </a:tblGrid>
              <a:tr h="370840">
                <a:tc>
                  <a:txBody>
                    <a:bodyPr/>
                    <a:lstStyle/>
                    <a:p>
                      <a:r>
                        <a:rPr lang="en-US" sz="1200" dirty="0"/>
                        <a:t>Type</a:t>
                      </a:r>
                    </a:p>
                  </a:txBody>
                  <a:tcPr/>
                </a:tc>
                <a:tc>
                  <a:txBody>
                    <a:bodyPr/>
                    <a:lstStyle/>
                    <a:p>
                      <a:r>
                        <a:rPr lang="en-US" sz="1200" dirty="0"/>
                        <a:t>Structure</a:t>
                      </a:r>
                    </a:p>
                  </a:txBody>
                  <a:tcPr/>
                </a:tc>
                <a:tc>
                  <a:txBody>
                    <a:bodyPr/>
                    <a:lstStyle/>
                    <a:p>
                      <a:r>
                        <a:rPr lang="en-US" sz="1200" dirty="0"/>
                        <a:t>Example</a:t>
                      </a:r>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a:t>Disease onset and progression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Amongst patients who are newly diagnosed with </a:t>
                      </a:r>
                      <a:r>
                        <a:rPr lang="en-US" sz="1200" b="1" dirty="0">
                          <a:solidFill>
                            <a:srgbClr val="00B050"/>
                          </a:solidFill>
                        </a:rPr>
                        <a:t>&lt;insert your favorite disease&gt;</a:t>
                      </a:r>
                      <a:r>
                        <a:rPr lang="en-US" sz="1200" dirty="0"/>
                        <a:t>, which patients will go on to have </a:t>
                      </a:r>
                      <a:r>
                        <a:rPr lang="en-US" sz="1200" b="1" dirty="0">
                          <a:solidFill>
                            <a:srgbClr val="FF0000"/>
                          </a:solidFill>
                        </a:rPr>
                        <a:t>&lt;another disease or related complication&gt;</a:t>
                      </a:r>
                      <a:r>
                        <a:rPr lang="en-US" sz="1200" dirty="0">
                          <a:solidFill>
                            <a:srgbClr val="FF0000"/>
                          </a:solidFill>
                        </a:rPr>
                        <a:t> </a:t>
                      </a:r>
                      <a:r>
                        <a:rPr lang="en-US" sz="1200" dirty="0"/>
                        <a:t>within </a:t>
                      </a:r>
                      <a:r>
                        <a:rPr lang="en-US" sz="1200" b="1" dirty="0">
                          <a:solidFill>
                            <a:schemeClr val="accent4"/>
                          </a:solidFill>
                        </a:rPr>
                        <a:t>&lt;time horizon from diagnosis&gt;</a:t>
                      </a:r>
                      <a:r>
                        <a:rPr lang="en-US" sz="1200" dirty="0">
                          <a:solidFill>
                            <a:schemeClr val="accent4"/>
                          </a:solidFill>
                        </a:rPr>
                        <a:t>?   </a:t>
                      </a:r>
                    </a:p>
                    <a:p>
                      <a:endParaRPr lang="en-US" sz="12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Among newly diagnosed </a:t>
                      </a:r>
                      <a:r>
                        <a:rPr lang="en-US" sz="1200" dirty="0" err="1"/>
                        <a:t>AFib</a:t>
                      </a:r>
                      <a:r>
                        <a:rPr lang="en-US" sz="1200" dirty="0"/>
                        <a:t> patients, which will go onto to have ischemic stroke in next 3 years?</a:t>
                      </a:r>
                      <a:endParaRPr lang="en-GB" sz="1200" dirty="0"/>
                    </a:p>
                  </a:txBody>
                  <a:tcP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a:t>Treatment</a:t>
                      </a:r>
                      <a:r>
                        <a:rPr lang="en-US" sz="1200" b="1" baseline="0" dirty="0"/>
                        <a:t> choice</a:t>
                      </a:r>
                      <a:endParaRPr lang="en-US" sz="1200" b="1"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Amongst patients with </a:t>
                      </a:r>
                      <a:r>
                        <a:rPr lang="en-US" sz="1200" b="1" dirty="0">
                          <a:solidFill>
                            <a:srgbClr val="00B050"/>
                          </a:solidFill>
                        </a:rPr>
                        <a:t>&lt;indicated disease&gt; who are treated with either &lt;treatment 1&gt; or &lt;treatment 2&gt;</a:t>
                      </a:r>
                      <a:r>
                        <a:rPr lang="en-US" sz="1200" dirty="0"/>
                        <a:t>, which patients were treated with </a:t>
                      </a:r>
                      <a:r>
                        <a:rPr lang="en-US" sz="1200" b="1" dirty="0">
                          <a:solidFill>
                            <a:srgbClr val="FF0000"/>
                          </a:solidFill>
                        </a:rPr>
                        <a:t>&lt;treatment 1&gt; </a:t>
                      </a:r>
                      <a:r>
                        <a:rPr lang="en-US" sz="1200" dirty="0"/>
                        <a:t>(</a:t>
                      </a:r>
                      <a:r>
                        <a:rPr lang="en-US" sz="1200" b="1" dirty="0">
                          <a:solidFill>
                            <a:schemeClr val="accent4"/>
                          </a:solidFill>
                        </a:rPr>
                        <a:t>on day 0</a:t>
                      </a:r>
                      <a:r>
                        <a:rPr lang="en-US" sz="1200" dirty="0"/>
                        <a:t>)?  </a:t>
                      </a:r>
                    </a:p>
                    <a:p>
                      <a:endParaRPr lang="en-US" sz="12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Among </a:t>
                      </a:r>
                      <a:r>
                        <a:rPr lang="en-US" sz="1200" dirty="0" err="1"/>
                        <a:t>AFib</a:t>
                      </a:r>
                      <a:r>
                        <a:rPr lang="en-US" sz="1200" dirty="0"/>
                        <a:t> patients who took either warfarin or </a:t>
                      </a:r>
                      <a:r>
                        <a:rPr lang="en-US" sz="1200" dirty="0" err="1"/>
                        <a:t>rivaroxaban</a:t>
                      </a:r>
                      <a:r>
                        <a:rPr lang="en-US" sz="1200" dirty="0"/>
                        <a:t>, which patients got warfarin?   (as defined for propensity score model)</a:t>
                      </a:r>
                      <a:endParaRPr lang="en-GB" sz="1200" dirty="0"/>
                    </a:p>
                    <a:p>
                      <a:endParaRPr lang="en-US" sz="1200" dirty="0"/>
                    </a:p>
                  </a:txBody>
                  <a:tcPr/>
                </a:tc>
                <a:extLst>
                  <a:ext uri="{0D108BD9-81ED-4DB2-BD59-A6C34878D82A}">
                    <a16:rowId xmlns:a16="http://schemas.microsoft.com/office/drawing/2014/main" val="10002"/>
                  </a:ext>
                </a:extLst>
              </a:tr>
              <a:tr h="370840">
                <a:tc>
                  <a:txBody>
                    <a:bodyPr/>
                    <a:lstStyle/>
                    <a:p>
                      <a:r>
                        <a:rPr lang="en-US" sz="1200" b="1" dirty="0"/>
                        <a:t>Treatment response</a:t>
                      </a:r>
                    </a:p>
                  </a:txBody>
                  <a:tcPr/>
                </a:tc>
                <a:tc>
                  <a:txBody>
                    <a:bodyPr/>
                    <a:lstStyle/>
                    <a:p>
                      <a:r>
                        <a:rPr lang="en-US" sz="1200" dirty="0"/>
                        <a:t>Amongst patients who are new users of </a:t>
                      </a:r>
                      <a:r>
                        <a:rPr lang="en-US" sz="1200" b="1" dirty="0">
                          <a:solidFill>
                            <a:srgbClr val="00B050"/>
                          </a:solidFill>
                        </a:rPr>
                        <a:t>&lt;insert your favorite chronically-used drug&gt;</a:t>
                      </a:r>
                      <a:r>
                        <a:rPr lang="en-US" sz="1200" dirty="0"/>
                        <a:t>, which patients will</a:t>
                      </a:r>
                      <a:r>
                        <a:rPr lang="en-US" sz="1200" baseline="0" dirty="0"/>
                        <a:t> </a:t>
                      </a:r>
                      <a:r>
                        <a:rPr lang="en-US" sz="1200" b="1" baseline="0" dirty="0">
                          <a:solidFill>
                            <a:srgbClr val="FF0000"/>
                          </a:solidFill>
                        </a:rPr>
                        <a:t>&lt;insert desired effect&gt;</a:t>
                      </a:r>
                      <a:r>
                        <a:rPr lang="en-US" sz="1200" dirty="0">
                          <a:solidFill>
                            <a:srgbClr val="FF0000"/>
                          </a:solidFill>
                        </a:rPr>
                        <a:t> </a:t>
                      </a:r>
                      <a:r>
                        <a:rPr lang="en-US" sz="1200" dirty="0"/>
                        <a:t>in </a:t>
                      </a:r>
                      <a:r>
                        <a:rPr lang="en-US" sz="1200" b="1" dirty="0">
                          <a:solidFill>
                            <a:schemeClr val="accent4"/>
                          </a:solidFill>
                        </a:rPr>
                        <a:t>&lt;time window&gt;</a:t>
                      </a:r>
                      <a:r>
                        <a:rPr lang="en-US" sz="1200" dirty="0">
                          <a:solidFill>
                            <a:schemeClr val="tx1"/>
                          </a:solidFill>
                        </a:rPr>
                        <a:t>?</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Which patients with T2DM who start on metformin stay on metformin after 3 years?</a:t>
                      </a:r>
                      <a:endParaRPr lang="en-GB" sz="1200" dirty="0"/>
                    </a:p>
                    <a:p>
                      <a:endParaRPr lang="en-US" sz="1200" dirty="0"/>
                    </a:p>
                  </a:txBody>
                  <a:tcPr/>
                </a:tc>
                <a:extLst>
                  <a:ext uri="{0D108BD9-81ED-4DB2-BD59-A6C34878D82A}">
                    <a16:rowId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a:t>Treatment safety</a:t>
                      </a:r>
                    </a:p>
                  </a:txBody>
                  <a:tcPr/>
                </a:tc>
                <a:tc>
                  <a:txBody>
                    <a:bodyPr/>
                    <a:lstStyle/>
                    <a:p>
                      <a:r>
                        <a:rPr lang="en-US" sz="1200" dirty="0"/>
                        <a:t>Amongst patients who are new users of </a:t>
                      </a:r>
                      <a:r>
                        <a:rPr lang="en-US" sz="1200" b="1" dirty="0">
                          <a:solidFill>
                            <a:srgbClr val="00B050"/>
                          </a:solidFill>
                        </a:rPr>
                        <a:t>&lt;insert your favorite drug&gt;, </a:t>
                      </a:r>
                      <a:r>
                        <a:rPr lang="en-US" sz="1200" dirty="0"/>
                        <a:t>which patients will experience </a:t>
                      </a:r>
                      <a:r>
                        <a:rPr lang="en-US" sz="1200" b="1" dirty="0">
                          <a:solidFill>
                            <a:srgbClr val="FF0000"/>
                          </a:solidFill>
                        </a:rPr>
                        <a:t>&lt;insert your favorite known adverse event from the drug profile&gt;</a:t>
                      </a:r>
                      <a:r>
                        <a:rPr lang="en-US" sz="1200" b="1" dirty="0">
                          <a:solidFill>
                            <a:schemeClr val="accent1">
                              <a:lumMod val="60000"/>
                              <a:lumOff val="40000"/>
                            </a:schemeClr>
                          </a:solidFill>
                        </a:rPr>
                        <a:t> </a:t>
                      </a:r>
                      <a:r>
                        <a:rPr lang="en-US" sz="1200" dirty="0"/>
                        <a:t>within </a:t>
                      </a:r>
                      <a:r>
                        <a:rPr lang="en-US" sz="1200" b="1" dirty="0">
                          <a:solidFill>
                            <a:schemeClr val="accent4"/>
                          </a:solidFill>
                        </a:rPr>
                        <a:t>&lt;time horizon following exposure start&gt;</a:t>
                      </a:r>
                      <a:r>
                        <a:rPr lang="en-US" sz="1200" dirty="0">
                          <a:solidFill>
                            <a:schemeClr val="tx1"/>
                          </a:solidFill>
                        </a:rPr>
                        <a:t>?</a:t>
                      </a:r>
                      <a:r>
                        <a:rPr lang="en-US" sz="1200" dirty="0"/>
                        <a:t>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Among new users of warfarin, which patients will have GI bleed in 1 year?</a:t>
                      </a:r>
                      <a:endParaRPr lang="en-GB" sz="1200" dirty="0"/>
                    </a:p>
                  </a:txBody>
                  <a:tcPr/>
                </a:tc>
                <a:extLst>
                  <a:ext uri="{0D108BD9-81ED-4DB2-BD59-A6C34878D82A}">
                    <a16:rowId xmlns:a16="http://schemas.microsoft.com/office/drawing/2014/main" val="10004"/>
                  </a:ext>
                </a:extLst>
              </a:tr>
              <a:tr h="370840">
                <a:tc>
                  <a:txBody>
                    <a:bodyPr/>
                    <a:lstStyle/>
                    <a:p>
                      <a:r>
                        <a:rPr lang="en-US" sz="1200" b="1" dirty="0"/>
                        <a:t>Treatment</a:t>
                      </a:r>
                      <a:r>
                        <a:rPr lang="en-US" sz="1200" b="1" baseline="0" dirty="0"/>
                        <a:t> adherence</a:t>
                      </a:r>
                      <a:endParaRPr lang="en-US" sz="1200" b="1" dirty="0"/>
                    </a:p>
                  </a:txBody>
                  <a:tcPr/>
                </a:tc>
                <a:tc>
                  <a:txBody>
                    <a:bodyPr/>
                    <a:lstStyle/>
                    <a:p>
                      <a:r>
                        <a:rPr lang="en-US" sz="1200" dirty="0"/>
                        <a:t>Amongst patients who are new users of </a:t>
                      </a:r>
                      <a:r>
                        <a:rPr lang="en-US" sz="1200" b="1" dirty="0">
                          <a:solidFill>
                            <a:srgbClr val="00B050"/>
                          </a:solidFill>
                        </a:rPr>
                        <a:t>&lt;insert your favorite chronically-used drug&gt;</a:t>
                      </a:r>
                      <a:r>
                        <a:rPr lang="en-US" sz="1200" dirty="0"/>
                        <a:t>, which patients will achieve </a:t>
                      </a:r>
                      <a:r>
                        <a:rPr lang="en-US" sz="1200" b="1" dirty="0">
                          <a:solidFill>
                            <a:srgbClr val="FF0000"/>
                          </a:solidFill>
                        </a:rPr>
                        <a:t>&lt;adherence metric threshold&gt;</a:t>
                      </a:r>
                      <a:r>
                        <a:rPr lang="en-US" sz="1200" dirty="0">
                          <a:solidFill>
                            <a:srgbClr val="FF0000"/>
                          </a:solidFill>
                        </a:rPr>
                        <a:t> </a:t>
                      </a:r>
                      <a:r>
                        <a:rPr lang="en-US" sz="1200" dirty="0"/>
                        <a:t>at </a:t>
                      </a:r>
                      <a:r>
                        <a:rPr lang="en-US" sz="1200" b="1" dirty="0">
                          <a:solidFill>
                            <a:schemeClr val="accent4"/>
                          </a:solidFill>
                        </a:rPr>
                        <a:t>&lt;time horizon&gt;</a:t>
                      </a:r>
                      <a:r>
                        <a:rPr lang="en-US" sz="1200" dirty="0"/>
                        <a:t>?</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Which patients with T2DM who start on metformin achieve &gt;=80% proportion of days covered at 1 year?</a:t>
                      </a:r>
                      <a:endParaRPr lang="en-GB" sz="1200" dirty="0"/>
                    </a:p>
                  </a:txBody>
                  <a:tcPr/>
                </a:tc>
                <a:extLst>
                  <a:ext uri="{0D108BD9-81ED-4DB2-BD59-A6C34878D82A}">
                    <a16:rowId xmlns:a16="http://schemas.microsoft.com/office/drawing/2014/main" val="10005"/>
                  </a:ext>
                </a:extLst>
              </a:tr>
            </a:tbl>
          </a:graphicData>
        </a:graphic>
      </p:graphicFrame>
      <p:graphicFrame>
        <p:nvGraphicFramePr>
          <p:cNvPr id="5" name="Table 4">
            <a:extLst>
              <a:ext uri="{FF2B5EF4-FFF2-40B4-BE49-F238E27FC236}">
                <a16:creationId xmlns:a16="http://schemas.microsoft.com/office/drawing/2014/main" id="{9D454819-3FA0-6045-A974-F0AF9F26048F}"/>
              </a:ext>
            </a:extLst>
          </p:cNvPr>
          <p:cNvGraphicFramePr>
            <a:graphicFrameLocks noGrp="1"/>
          </p:cNvGraphicFramePr>
          <p:nvPr/>
        </p:nvGraphicFramePr>
        <p:xfrm>
          <a:off x="228600" y="1316037"/>
          <a:ext cx="8712969" cy="5125720"/>
        </p:xfrm>
        <a:graphic>
          <a:graphicData uri="http://schemas.openxmlformats.org/drawingml/2006/table">
            <a:tbl>
              <a:tblPr firstRow="1" bandRow="1">
                <a:tableStyleId>{5C22544A-7EE6-4342-B048-85BDC9FD1C3A}</a:tableStyleId>
              </a:tblPr>
              <a:tblGrid>
                <a:gridCol w="1752601">
                  <a:extLst>
                    <a:ext uri="{9D8B030D-6E8A-4147-A177-3AD203B41FA5}">
                      <a16:colId xmlns:a16="http://schemas.microsoft.com/office/drawing/2014/main" val="20000"/>
                    </a:ext>
                  </a:extLst>
                </a:gridCol>
                <a:gridCol w="6960368">
                  <a:extLst>
                    <a:ext uri="{9D8B030D-6E8A-4147-A177-3AD203B41FA5}">
                      <a16:colId xmlns:a16="http://schemas.microsoft.com/office/drawing/2014/main" val="20001"/>
                    </a:ext>
                  </a:extLst>
                </a:gridCol>
              </a:tblGrid>
              <a:tr h="370840">
                <a:tc>
                  <a:txBody>
                    <a:bodyPr/>
                    <a:lstStyle/>
                    <a:p>
                      <a:r>
                        <a:rPr lang="en-US" sz="1200" dirty="0"/>
                        <a:t>Type</a:t>
                      </a:r>
                    </a:p>
                  </a:txBody>
                  <a:tcPr/>
                </a:tc>
                <a:tc>
                  <a:txBody>
                    <a:bodyPr/>
                    <a:lstStyle/>
                    <a:p>
                      <a:r>
                        <a:rPr lang="en-US" sz="1200" dirty="0"/>
                        <a:t>Structure</a:t>
                      </a:r>
                    </a:p>
                  </a:txBody>
                  <a:tcPr/>
                </a:tc>
                <a:extLst>
                  <a:ext uri="{0D108BD9-81ED-4DB2-BD59-A6C34878D82A}">
                    <a16:rowId xmlns:a16="http://schemas.microsoft.com/office/drawing/2014/main" val="10000"/>
                  </a:ext>
                </a:extLst>
              </a:tr>
              <a:tr h="370840">
                <a:tc>
                  <a:txBody>
                    <a:bodyPr/>
                    <a:lstStyle/>
                    <a:p>
                      <a:r>
                        <a:rPr lang="en-US" sz="1800" b="1" dirty="0"/>
                        <a:t>Treatment</a:t>
                      </a:r>
                      <a:r>
                        <a:rPr lang="en-US" sz="1800" b="1" baseline="0" dirty="0"/>
                        <a:t> adherence</a:t>
                      </a:r>
                      <a:endParaRPr lang="en-US" sz="1800" b="1"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800" b="1" dirty="0"/>
                    </a:p>
                  </a:txBody>
                  <a:tcPr/>
                </a:tc>
                <a:tc rowSpan="2">
                  <a:txBody>
                    <a:bodyPr/>
                    <a:lstStyle/>
                    <a:p>
                      <a:r>
                        <a:rPr lang="en-US" sz="2800" dirty="0"/>
                        <a:t>Amongst patients who are new users of </a:t>
                      </a:r>
                      <a:r>
                        <a:rPr lang="en-US" sz="2800" b="1" dirty="0">
                          <a:solidFill>
                            <a:srgbClr val="00B050"/>
                          </a:solidFill>
                        </a:rPr>
                        <a:t>&lt;insert your favorite chronically-used drug&gt;</a:t>
                      </a:r>
                      <a:r>
                        <a:rPr lang="en-US" sz="2800" dirty="0"/>
                        <a:t>, which patients will achieve </a:t>
                      </a:r>
                      <a:r>
                        <a:rPr lang="en-US" sz="2800" b="1" dirty="0">
                          <a:solidFill>
                            <a:srgbClr val="FF0000"/>
                          </a:solidFill>
                        </a:rPr>
                        <a:t>&lt;adherence metric threshold&gt;</a:t>
                      </a:r>
                      <a:r>
                        <a:rPr lang="en-US" sz="2800" dirty="0">
                          <a:solidFill>
                            <a:srgbClr val="FF0000"/>
                          </a:solidFill>
                        </a:rPr>
                        <a:t> </a:t>
                      </a:r>
                      <a:r>
                        <a:rPr lang="en-US" sz="2800" dirty="0"/>
                        <a:t>at </a:t>
                      </a:r>
                      <a:r>
                        <a:rPr lang="en-US" sz="2800" b="1" dirty="0">
                          <a:solidFill>
                            <a:schemeClr val="accent4"/>
                          </a:solidFill>
                        </a:rPr>
                        <a:t>&lt;time horizon&gt;</a:t>
                      </a:r>
                      <a:r>
                        <a:rPr lang="en-US" sz="2800" dirty="0"/>
                        <a:t>?</a:t>
                      </a:r>
                    </a:p>
                    <a:p>
                      <a:endParaRPr lang="en-US" sz="2800" dirty="0">
                        <a:solidFill>
                          <a:schemeClr val="tx1"/>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2800" dirty="0"/>
                        <a:t>Which patients with T2DM who start on metformin achieve &gt;=80% proportion of days covered at 1 year?</a:t>
                      </a:r>
                      <a:endParaRPr lang="en-GB" sz="2800" dirty="0"/>
                    </a:p>
                    <a:p>
                      <a:endParaRPr lang="en-US" sz="2800" dirty="0">
                        <a:solidFill>
                          <a:schemeClr val="tx1"/>
                        </a:solidFill>
                      </a:endParaRPr>
                    </a:p>
                  </a:txBody>
                  <a:tcPr/>
                </a:tc>
                <a:extLst>
                  <a:ext uri="{0D108BD9-81ED-4DB2-BD59-A6C34878D82A}">
                    <a16:rowId xmlns:a16="http://schemas.microsoft.com/office/drawing/2014/main" val="10001"/>
                  </a:ext>
                </a:extLst>
              </a:tr>
              <a:tr h="148336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800" b="1"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dirty="0"/>
                    </a:p>
                    <a:p>
                      <a:endParaRPr lang="en-US" sz="1200" b="1" dirty="0"/>
                    </a:p>
                    <a:p>
                      <a:endParaRPr lang="en-US" sz="1200" b="1" dirty="0"/>
                    </a:p>
                    <a:p>
                      <a:endParaRPr lang="en-US" sz="1200" b="1" dirty="0"/>
                    </a:p>
                    <a:p>
                      <a:endParaRPr lang="en-US" sz="1200" b="1" dirty="0"/>
                    </a:p>
                    <a:p>
                      <a:endParaRPr lang="en-US" sz="1200" b="1" dirty="0"/>
                    </a:p>
                    <a:p>
                      <a:endParaRPr lang="en-US" sz="1200" b="1"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dirty="0"/>
                    </a:p>
                    <a:p>
                      <a:endParaRPr lang="en-US" sz="1200" b="1" dirty="0"/>
                    </a:p>
                    <a:p>
                      <a:endParaRPr lang="en-US" sz="1200" b="1" dirty="0"/>
                    </a:p>
                    <a:p>
                      <a:endParaRPr lang="en-US" sz="1200" b="1" dirty="0"/>
                    </a:p>
                    <a:p>
                      <a:endParaRPr lang="en-US" sz="1200" b="1" dirty="0"/>
                    </a:p>
                    <a:p>
                      <a:endParaRPr lang="en-US" sz="1200" b="1" dirty="0"/>
                    </a:p>
                  </a:txBody>
                  <a:tcPr/>
                </a:tc>
                <a:tc vMerge="1">
                  <a:txBody>
                    <a:bodyPr/>
                    <a:lstStyle/>
                    <a:p>
                      <a:endParaRPr lang="en-US" sz="1200" dirty="0"/>
                    </a:p>
                  </a:txBody>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38966877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660CD8-A4B1-5DD2-8F10-9EA9F26FE75E}"/>
              </a:ext>
            </a:extLst>
          </p:cNvPr>
          <p:cNvSpPr>
            <a:spLocks noGrp="1"/>
          </p:cNvSpPr>
          <p:nvPr>
            <p:ph type="title"/>
          </p:nvPr>
        </p:nvSpPr>
        <p:spPr/>
        <p:txBody>
          <a:bodyPr/>
          <a:lstStyle/>
          <a:p>
            <a:r>
              <a:rPr lang="en-US" dirty="0"/>
              <a:t>How to pick a clinically useful task?</a:t>
            </a:r>
          </a:p>
        </p:txBody>
      </p:sp>
      <p:sp>
        <p:nvSpPr>
          <p:cNvPr id="3" name="Text Placeholder 2">
            <a:extLst>
              <a:ext uri="{FF2B5EF4-FFF2-40B4-BE49-F238E27FC236}">
                <a16:creationId xmlns:a16="http://schemas.microsoft.com/office/drawing/2014/main" id="{9DB6282B-931C-E765-8C0E-E4D1B1D7A38E}"/>
              </a:ext>
            </a:extLst>
          </p:cNvPr>
          <p:cNvSpPr>
            <a:spLocks noGrp="1"/>
          </p:cNvSpPr>
          <p:nvPr>
            <p:ph type="body" idx="1"/>
          </p:nvPr>
        </p:nvSpPr>
        <p:spPr/>
        <p:txBody>
          <a:bodyPr/>
          <a:lstStyle/>
          <a:p>
            <a:pPr marL="152400" indent="0">
              <a:buNone/>
            </a:pPr>
            <a:r>
              <a:rPr lang="en-US" dirty="0"/>
              <a:t>Think about:</a:t>
            </a:r>
          </a:p>
          <a:p>
            <a:pPr marL="152400" indent="0">
              <a:buNone/>
            </a:pPr>
            <a:endParaRPr lang="en-US" dirty="0"/>
          </a:p>
          <a:p>
            <a:pPr>
              <a:buFont typeface="Arial" panose="020B0604020202020204" pitchFamily="34" charset="0"/>
              <a:buChar char="•"/>
            </a:pPr>
            <a:r>
              <a:rPr lang="en-US" sz="2100" dirty="0"/>
              <a:t>Is there a current medical decision you find difficult?</a:t>
            </a:r>
          </a:p>
          <a:p>
            <a:pPr>
              <a:buFont typeface="Arial" panose="020B0604020202020204" pitchFamily="34" charset="0"/>
              <a:buChar char="•"/>
            </a:pPr>
            <a:r>
              <a:rPr lang="en-US" sz="2100" dirty="0"/>
              <a:t>Is there a clear point in time you can apply a prediction model to help with the decision? (e.g., visit when first diagnosed)</a:t>
            </a:r>
          </a:p>
          <a:p>
            <a:pPr>
              <a:buFont typeface="Arial" panose="020B0604020202020204" pitchFamily="34" charset="0"/>
              <a:buChar char="•"/>
            </a:pPr>
            <a:r>
              <a:rPr lang="en-US" sz="2100" dirty="0"/>
              <a:t>Is the target and outcome recorded in our OHDSI data?</a:t>
            </a:r>
          </a:p>
          <a:p>
            <a:pPr>
              <a:buFont typeface="Arial" panose="020B0604020202020204" pitchFamily="34" charset="0"/>
              <a:buChar char="•"/>
            </a:pPr>
            <a:r>
              <a:rPr lang="en-US" sz="2100" dirty="0"/>
              <a:t>How common is the outcome? If you could identify a group of patients with 10x the population average risk would that help?</a:t>
            </a:r>
          </a:p>
        </p:txBody>
      </p:sp>
    </p:spTree>
    <p:extLst>
      <p:ext uri="{BB962C8B-B14F-4D97-AF65-F5344CB8AC3E}">
        <p14:creationId xmlns:p14="http://schemas.microsoft.com/office/powerpoint/2010/main" val="5501460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prediction problems in healthcare</a:t>
            </a:r>
          </a:p>
        </p:txBody>
      </p:sp>
      <p:graphicFrame>
        <p:nvGraphicFramePr>
          <p:cNvPr id="6" name="Table 5"/>
          <p:cNvGraphicFramePr>
            <a:graphicFrameLocks noGrp="1"/>
          </p:cNvGraphicFramePr>
          <p:nvPr/>
        </p:nvGraphicFramePr>
        <p:xfrm>
          <a:off x="228600" y="1316037"/>
          <a:ext cx="8712969" cy="4851400"/>
        </p:xfrm>
        <a:graphic>
          <a:graphicData uri="http://schemas.openxmlformats.org/drawingml/2006/table">
            <a:tbl>
              <a:tblPr firstRow="1" bandRow="1">
                <a:tableStyleId>{5C22544A-7EE6-4342-B048-85BDC9FD1C3A}</a:tableStyleId>
              </a:tblPr>
              <a:tblGrid>
                <a:gridCol w="1368152">
                  <a:extLst>
                    <a:ext uri="{9D8B030D-6E8A-4147-A177-3AD203B41FA5}">
                      <a16:colId xmlns:a16="http://schemas.microsoft.com/office/drawing/2014/main" val="20000"/>
                    </a:ext>
                  </a:extLst>
                </a:gridCol>
                <a:gridCol w="4176464">
                  <a:extLst>
                    <a:ext uri="{9D8B030D-6E8A-4147-A177-3AD203B41FA5}">
                      <a16:colId xmlns:a16="http://schemas.microsoft.com/office/drawing/2014/main" val="20001"/>
                    </a:ext>
                  </a:extLst>
                </a:gridCol>
                <a:gridCol w="3168353">
                  <a:extLst>
                    <a:ext uri="{9D8B030D-6E8A-4147-A177-3AD203B41FA5}">
                      <a16:colId xmlns:a16="http://schemas.microsoft.com/office/drawing/2014/main" val="20002"/>
                    </a:ext>
                  </a:extLst>
                </a:gridCol>
              </a:tblGrid>
              <a:tr h="370840">
                <a:tc>
                  <a:txBody>
                    <a:bodyPr/>
                    <a:lstStyle/>
                    <a:p>
                      <a:r>
                        <a:rPr lang="en-US" sz="1200" dirty="0"/>
                        <a:t>Type</a:t>
                      </a:r>
                    </a:p>
                  </a:txBody>
                  <a:tcPr/>
                </a:tc>
                <a:tc>
                  <a:txBody>
                    <a:bodyPr/>
                    <a:lstStyle/>
                    <a:p>
                      <a:r>
                        <a:rPr lang="en-US" sz="1200" dirty="0"/>
                        <a:t>Structure</a:t>
                      </a:r>
                    </a:p>
                  </a:txBody>
                  <a:tcPr/>
                </a:tc>
                <a:tc>
                  <a:txBody>
                    <a:bodyPr/>
                    <a:lstStyle/>
                    <a:p>
                      <a:r>
                        <a:rPr lang="en-US" sz="1200" dirty="0"/>
                        <a:t>Example</a:t>
                      </a:r>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a:t>Disease onset and progression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Amongst patients who are newly diagnosed with </a:t>
                      </a:r>
                      <a:r>
                        <a:rPr lang="en-US" sz="1200" b="1" dirty="0">
                          <a:solidFill>
                            <a:srgbClr val="00B050"/>
                          </a:solidFill>
                        </a:rPr>
                        <a:t>&lt;insert your favorite disease&gt;</a:t>
                      </a:r>
                      <a:r>
                        <a:rPr lang="en-US" sz="1200" dirty="0"/>
                        <a:t>, which patients will go on to have </a:t>
                      </a:r>
                      <a:r>
                        <a:rPr lang="en-US" sz="1200" b="1" dirty="0">
                          <a:solidFill>
                            <a:srgbClr val="FF0000"/>
                          </a:solidFill>
                        </a:rPr>
                        <a:t>&lt;another disease or related complication&gt;</a:t>
                      </a:r>
                      <a:r>
                        <a:rPr lang="en-US" sz="1200" dirty="0">
                          <a:solidFill>
                            <a:srgbClr val="FF0000"/>
                          </a:solidFill>
                        </a:rPr>
                        <a:t> </a:t>
                      </a:r>
                      <a:r>
                        <a:rPr lang="en-US" sz="1200" dirty="0"/>
                        <a:t>within </a:t>
                      </a:r>
                      <a:r>
                        <a:rPr lang="en-US" sz="1200" b="1" dirty="0">
                          <a:solidFill>
                            <a:schemeClr val="accent4"/>
                          </a:solidFill>
                        </a:rPr>
                        <a:t>&lt;time horizon from diagnosis&gt;</a:t>
                      </a:r>
                      <a:r>
                        <a:rPr lang="en-US" sz="1200" dirty="0">
                          <a:solidFill>
                            <a:schemeClr val="accent4"/>
                          </a:solidFill>
                        </a:rPr>
                        <a:t>?   </a:t>
                      </a:r>
                    </a:p>
                    <a:p>
                      <a:endParaRPr lang="en-US" sz="12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Among newly diagnosed </a:t>
                      </a:r>
                      <a:r>
                        <a:rPr lang="en-US" sz="1200" dirty="0" err="1"/>
                        <a:t>AFib</a:t>
                      </a:r>
                      <a:r>
                        <a:rPr lang="en-US" sz="1200" dirty="0"/>
                        <a:t> patients, which will go onto to have ischemic stroke in next 3 years?</a:t>
                      </a:r>
                      <a:endParaRPr lang="en-GB" sz="1200" dirty="0"/>
                    </a:p>
                  </a:txBody>
                  <a:tcP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a:t>Treatment</a:t>
                      </a:r>
                      <a:r>
                        <a:rPr lang="en-US" sz="1200" b="1" baseline="0" dirty="0"/>
                        <a:t> choice</a:t>
                      </a:r>
                      <a:endParaRPr lang="en-US" sz="1200" b="1"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Amongst patients with </a:t>
                      </a:r>
                      <a:r>
                        <a:rPr lang="en-US" sz="1200" b="1" dirty="0">
                          <a:solidFill>
                            <a:srgbClr val="00B050"/>
                          </a:solidFill>
                        </a:rPr>
                        <a:t>&lt;indicated disease&gt; who are treated with either &lt;treatment 1&gt; or &lt;treatment 2&gt;</a:t>
                      </a:r>
                      <a:r>
                        <a:rPr lang="en-US" sz="1200" dirty="0"/>
                        <a:t>, which patients were treated with </a:t>
                      </a:r>
                      <a:r>
                        <a:rPr lang="en-US" sz="1200" b="1" dirty="0">
                          <a:solidFill>
                            <a:srgbClr val="FF0000"/>
                          </a:solidFill>
                        </a:rPr>
                        <a:t>&lt;treatment 1&gt; </a:t>
                      </a:r>
                      <a:r>
                        <a:rPr lang="en-US" sz="1200" dirty="0"/>
                        <a:t>(</a:t>
                      </a:r>
                      <a:r>
                        <a:rPr lang="en-US" sz="1200" b="1" dirty="0">
                          <a:solidFill>
                            <a:schemeClr val="accent4"/>
                          </a:solidFill>
                        </a:rPr>
                        <a:t>on day 0</a:t>
                      </a:r>
                      <a:r>
                        <a:rPr lang="en-US" sz="1200" dirty="0"/>
                        <a:t>)?  </a:t>
                      </a:r>
                    </a:p>
                    <a:p>
                      <a:endParaRPr lang="en-US" sz="12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Among </a:t>
                      </a:r>
                      <a:r>
                        <a:rPr lang="en-US" sz="1200" dirty="0" err="1"/>
                        <a:t>AFib</a:t>
                      </a:r>
                      <a:r>
                        <a:rPr lang="en-US" sz="1200" dirty="0"/>
                        <a:t> patients who took either warfarin or </a:t>
                      </a:r>
                      <a:r>
                        <a:rPr lang="en-US" sz="1200" dirty="0" err="1"/>
                        <a:t>rivaroxaban</a:t>
                      </a:r>
                      <a:r>
                        <a:rPr lang="en-US" sz="1200" dirty="0"/>
                        <a:t>, which patients got warfarin?   (as defined for propensity score model)</a:t>
                      </a:r>
                      <a:endParaRPr lang="en-GB" sz="1200" dirty="0"/>
                    </a:p>
                    <a:p>
                      <a:endParaRPr lang="en-US" sz="1200" dirty="0"/>
                    </a:p>
                  </a:txBody>
                  <a:tcPr/>
                </a:tc>
                <a:extLst>
                  <a:ext uri="{0D108BD9-81ED-4DB2-BD59-A6C34878D82A}">
                    <a16:rowId xmlns:a16="http://schemas.microsoft.com/office/drawing/2014/main" val="10002"/>
                  </a:ext>
                </a:extLst>
              </a:tr>
              <a:tr h="370840">
                <a:tc>
                  <a:txBody>
                    <a:bodyPr/>
                    <a:lstStyle/>
                    <a:p>
                      <a:r>
                        <a:rPr lang="en-US" sz="1200" b="1" dirty="0"/>
                        <a:t>Treatment response</a:t>
                      </a:r>
                    </a:p>
                  </a:txBody>
                  <a:tcPr/>
                </a:tc>
                <a:tc>
                  <a:txBody>
                    <a:bodyPr/>
                    <a:lstStyle/>
                    <a:p>
                      <a:r>
                        <a:rPr lang="en-US" sz="1200" dirty="0"/>
                        <a:t>Amongst patients who are new users of </a:t>
                      </a:r>
                      <a:r>
                        <a:rPr lang="en-US" sz="1200" b="1" dirty="0">
                          <a:solidFill>
                            <a:srgbClr val="00B050"/>
                          </a:solidFill>
                        </a:rPr>
                        <a:t>&lt;insert your favorite chronically-used drug&gt;</a:t>
                      </a:r>
                      <a:r>
                        <a:rPr lang="en-US" sz="1200" dirty="0"/>
                        <a:t>, which patients will</a:t>
                      </a:r>
                      <a:r>
                        <a:rPr lang="en-US" sz="1200" baseline="0" dirty="0"/>
                        <a:t> </a:t>
                      </a:r>
                      <a:r>
                        <a:rPr lang="en-US" sz="1200" b="1" baseline="0" dirty="0">
                          <a:solidFill>
                            <a:srgbClr val="FF0000"/>
                          </a:solidFill>
                        </a:rPr>
                        <a:t>&lt;insert desired effect&gt;</a:t>
                      </a:r>
                      <a:r>
                        <a:rPr lang="en-US" sz="1200" dirty="0">
                          <a:solidFill>
                            <a:srgbClr val="FF0000"/>
                          </a:solidFill>
                        </a:rPr>
                        <a:t> </a:t>
                      </a:r>
                      <a:r>
                        <a:rPr lang="en-US" sz="1200" dirty="0"/>
                        <a:t>in </a:t>
                      </a:r>
                      <a:r>
                        <a:rPr lang="en-US" sz="1200" b="1" dirty="0">
                          <a:solidFill>
                            <a:schemeClr val="accent4"/>
                          </a:solidFill>
                        </a:rPr>
                        <a:t>&lt;time window&gt;</a:t>
                      </a:r>
                      <a:r>
                        <a:rPr lang="en-US" sz="1200" dirty="0">
                          <a:solidFill>
                            <a:schemeClr val="tx1"/>
                          </a:solidFill>
                        </a:rPr>
                        <a:t>?</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Which patients with T2DM who start on metformin stay on metformin after 3 years?</a:t>
                      </a:r>
                      <a:endParaRPr lang="en-GB" sz="1200" dirty="0"/>
                    </a:p>
                    <a:p>
                      <a:endParaRPr lang="en-US" sz="1200" dirty="0"/>
                    </a:p>
                  </a:txBody>
                  <a:tcPr/>
                </a:tc>
                <a:extLst>
                  <a:ext uri="{0D108BD9-81ED-4DB2-BD59-A6C34878D82A}">
                    <a16:rowId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a:t>Treatment safety</a:t>
                      </a:r>
                    </a:p>
                  </a:txBody>
                  <a:tcPr/>
                </a:tc>
                <a:tc>
                  <a:txBody>
                    <a:bodyPr/>
                    <a:lstStyle/>
                    <a:p>
                      <a:r>
                        <a:rPr lang="en-US" sz="1200" dirty="0"/>
                        <a:t>Amongst patients who are new users of </a:t>
                      </a:r>
                      <a:r>
                        <a:rPr lang="en-US" sz="1200" b="1" dirty="0">
                          <a:solidFill>
                            <a:srgbClr val="00B050"/>
                          </a:solidFill>
                        </a:rPr>
                        <a:t>&lt;insert your favorite drug&gt;, </a:t>
                      </a:r>
                      <a:r>
                        <a:rPr lang="en-US" sz="1200" dirty="0"/>
                        <a:t>which patients will experience </a:t>
                      </a:r>
                      <a:r>
                        <a:rPr lang="en-US" sz="1200" b="1" dirty="0">
                          <a:solidFill>
                            <a:srgbClr val="FF0000"/>
                          </a:solidFill>
                        </a:rPr>
                        <a:t>&lt;insert your favorite known adverse event from the drug profile&gt;</a:t>
                      </a:r>
                      <a:r>
                        <a:rPr lang="en-US" sz="1200" b="1" dirty="0">
                          <a:solidFill>
                            <a:schemeClr val="accent1">
                              <a:lumMod val="60000"/>
                              <a:lumOff val="40000"/>
                            </a:schemeClr>
                          </a:solidFill>
                        </a:rPr>
                        <a:t> </a:t>
                      </a:r>
                      <a:r>
                        <a:rPr lang="en-US" sz="1200" dirty="0"/>
                        <a:t>within </a:t>
                      </a:r>
                      <a:r>
                        <a:rPr lang="en-US" sz="1200" b="1" dirty="0">
                          <a:solidFill>
                            <a:schemeClr val="accent4"/>
                          </a:solidFill>
                        </a:rPr>
                        <a:t>&lt;time horizon following exposure start&gt;</a:t>
                      </a:r>
                      <a:r>
                        <a:rPr lang="en-US" sz="1200" dirty="0">
                          <a:solidFill>
                            <a:schemeClr val="tx1"/>
                          </a:solidFill>
                        </a:rPr>
                        <a:t>?</a:t>
                      </a:r>
                      <a:r>
                        <a:rPr lang="en-US" sz="1200" dirty="0"/>
                        <a:t>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Among new users of warfarin, which patients will have GI bleed in 1 year?</a:t>
                      </a:r>
                      <a:endParaRPr lang="en-GB" sz="1200" dirty="0"/>
                    </a:p>
                  </a:txBody>
                  <a:tcPr/>
                </a:tc>
                <a:extLst>
                  <a:ext uri="{0D108BD9-81ED-4DB2-BD59-A6C34878D82A}">
                    <a16:rowId xmlns:a16="http://schemas.microsoft.com/office/drawing/2014/main" val="10004"/>
                  </a:ext>
                </a:extLst>
              </a:tr>
              <a:tr h="370840">
                <a:tc>
                  <a:txBody>
                    <a:bodyPr/>
                    <a:lstStyle/>
                    <a:p>
                      <a:r>
                        <a:rPr lang="en-US" sz="1200" b="1" dirty="0"/>
                        <a:t>Treatment</a:t>
                      </a:r>
                      <a:r>
                        <a:rPr lang="en-US" sz="1200" b="1" baseline="0" dirty="0"/>
                        <a:t> adherence</a:t>
                      </a:r>
                      <a:endParaRPr lang="en-US" sz="1200" b="1" dirty="0"/>
                    </a:p>
                  </a:txBody>
                  <a:tcPr/>
                </a:tc>
                <a:tc>
                  <a:txBody>
                    <a:bodyPr/>
                    <a:lstStyle/>
                    <a:p>
                      <a:r>
                        <a:rPr lang="en-US" sz="1200" dirty="0"/>
                        <a:t>Amongst patients who are new users of </a:t>
                      </a:r>
                      <a:r>
                        <a:rPr lang="en-US" sz="1200" b="1" dirty="0">
                          <a:solidFill>
                            <a:srgbClr val="00B050"/>
                          </a:solidFill>
                        </a:rPr>
                        <a:t>&lt;insert your favorite chronically-used drug&gt;</a:t>
                      </a:r>
                      <a:r>
                        <a:rPr lang="en-US" sz="1200" dirty="0"/>
                        <a:t>, which patients will achieve </a:t>
                      </a:r>
                      <a:r>
                        <a:rPr lang="en-US" sz="1200" b="1" dirty="0">
                          <a:solidFill>
                            <a:srgbClr val="FF0000"/>
                          </a:solidFill>
                        </a:rPr>
                        <a:t>&lt;adherence metric threshold&gt;</a:t>
                      </a:r>
                      <a:r>
                        <a:rPr lang="en-US" sz="1200" dirty="0">
                          <a:solidFill>
                            <a:srgbClr val="FF0000"/>
                          </a:solidFill>
                        </a:rPr>
                        <a:t> </a:t>
                      </a:r>
                      <a:r>
                        <a:rPr lang="en-US" sz="1200" dirty="0"/>
                        <a:t>at </a:t>
                      </a:r>
                      <a:r>
                        <a:rPr lang="en-US" sz="1200" b="1" dirty="0">
                          <a:solidFill>
                            <a:schemeClr val="accent4"/>
                          </a:solidFill>
                        </a:rPr>
                        <a:t>&lt;time horizon&gt;</a:t>
                      </a:r>
                      <a:r>
                        <a:rPr lang="en-US" sz="1200" dirty="0"/>
                        <a:t>?</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Which patients with T2DM who start on metformin achieve &gt;=80% proportion of days covered at 1 year?</a:t>
                      </a:r>
                      <a:endParaRPr lang="en-GB" sz="1200" dirty="0"/>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877331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AFADF2-F673-3F47-8DA4-1534F26D16E1}"/>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BAC82080-9717-7D46-8A79-33703CD042E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69BE1B1-A23A-7740-BAE8-6A051212E9A2}"/>
              </a:ext>
            </a:extLst>
          </p:cNvPr>
          <p:cNvSpPr>
            <a:spLocks noGrp="1"/>
          </p:cNvSpPr>
          <p:nvPr>
            <p:ph type="sldNum" idx="12"/>
          </p:nvPr>
        </p:nvSpPr>
        <p:spPr/>
        <p:txBody>
          <a:bodyPr/>
          <a:lstStyle/>
          <a:p>
            <a:pPr>
              <a:buSzPct val="25000"/>
            </a:pPr>
            <a:fld id="{00000000-1234-1234-1234-123412341234}" type="slidenum">
              <a:rPr lang="en-US" sz="1200" smtClean="0">
                <a:solidFill>
                  <a:srgbClr val="20425A"/>
                </a:solidFill>
                <a:latin typeface="Calibri"/>
                <a:ea typeface="Calibri"/>
                <a:cs typeface="Calibri"/>
                <a:sym typeface="Calibri"/>
              </a:rPr>
              <a:pPr>
                <a:buSzPct val="25000"/>
              </a:pPr>
              <a:t>24</a:t>
            </a:fld>
            <a:endParaRPr lang="en-US" sz="1200" dirty="0">
              <a:solidFill>
                <a:srgbClr val="20425A"/>
              </a:solidFill>
              <a:latin typeface="Calibri"/>
              <a:ea typeface="Calibri"/>
              <a:cs typeface="Calibri"/>
              <a:sym typeface="Calibri"/>
            </a:endParaRPr>
          </a:p>
        </p:txBody>
      </p:sp>
      <p:pic>
        <p:nvPicPr>
          <p:cNvPr id="5" name="Picture 4">
            <a:extLst>
              <a:ext uri="{FF2B5EF4-FFF2-40B4-BE49-F238E27FC236}">
                <a16:creationId xmlns:a16="http://schemas.microsoft.com/office/drawing/2014/main" id="{95CEC38F-7FCA-2B46-929B-98ADC04EBCA8}"/>
              </a:ext>
            </a:extLst>
          </p:cNvPr>
          <p:cNvPicPr>
            <a:picLocks noChangeAspect="1"/>
          </p:cNvPicPr>
          <p:nvPr/>
        </p:nvPicPr>
        <p:blipFill>
          <a:blip r:embed="rId2"/>
          <a:stretch>
            <a:fillRect/>
          </a:stretch>
        </p:blipFill>
        <p:spPr>
          <a:xfrm>
            <a:off x="0" y="0"/>
            <a:ext cx="9144000" cy="6858000"/>
          </a:xfrm>
          <a:prstGeom prst="rect">
            <a:avLst/>
          </a:prstGeom>
        </p:spPr>
      </p:pic>
    </p:spTree>
    <p:extLst>
      <p:ext uri="{BB962C8B-B14F-4D97-AF65-F5344CB8AC3E}">
        <p14:creationId xmlns:p14="http://schemas.microsoft.com/office/powerpoint/2010/main" val="35092180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6B0C4D-EE68-2C1E-4DC6-29BAF81DD72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314B24E-EAF8-CD55-FD15-E0A64F30C991}"/>
              </a:ext>
            </a:extLst>
          </p:cNvPr>
          <p:cNvSpPr>
            <a:spLocks noGrp="1"/>
          </p:cNvSpPr>
          <p:nvPr>
            <p:ph type="title"/>
          </p:nvPr>
        </p:nvSpPr>
        <p:spPr/>
        <p:txBody>
          <a:bodyPr/>
          <a:lstStyle/>
          <a:p>
            <a:r>
              <a:rPr lang="en-GB" dirty="0"/>
              <a:t>Today’s Agenda</a:t>
            </a:r>
          </a:p>
        </p:txBody>
      </p:sp>
      <p:sp>
        <p:nvSpPr>
          <p:cNvPr id="4" name="Slide Number Placeholder 3">
            <a:extLst>
              <a:ext uri="{FF2B5EF4-FFF2-40B4-BE49-F238E27FC236}">
                <a16:creationId xmlns:a16="http://schemas.microsoft.com/office/drawing/2014/main" id="{07049710-49B7-B476-6F39-94C9EAC2A4C0}"/>
              </a:ext>
            </a:extLst>
          </p:cNvPr>
          <p:cNvSpPr>
            <a:spLocks noGrp="1"/>
          </p:cNvSpPr>
          <p:nvPr>
            <p:ph type="sldNum" idx="12"/>
          </p:nvPr>
        </p:nvSpPr>
        <p:spPr/>
        <p:txBody>
          <a:bodyPr/>
          <a:lstStyle/>
          <a:p>
            <a:pPr>
              <a:buSzPct val="25000"/>
            </a:pPr>
            <a:fld id="{00000000-1234-1234-1234-123412341234}" type="slidenum">
              <a:rPr lang="en-US" sz="1200" smtClean="0">
                <a:solidFill>
                  <a:srgbClr val="20425A"/>
                </a:solidFill>
                <a:latin typeface="Calibri"/>
                <a:ea typeface="Calibri"/>
                <a:cs typeface="Calibri"/>
                <a:sym typeface="Calibri"/>
              </a:rPr>
              <a:pPr>
                <a:buSzPct val="25000"/>
              </a:pPr>
              <a:t>25</a:t>
            </a:fld>
            <a:endParaRPr lang="en-US" sz="1200" dirty="0">
              <a:solidFill>
                <a:srgbClr val="20425A"/>
              </a:solidFill>
              <a:latin typeface="Calibri"/>
              <a:ea typeface="Calibri"/>
              <a:cs typeface="Calibri"/>
              <a:sym typeface="Calibri"/>
            </a:endParaRPr>
          </a:p>
        </p:txBody>
      </p:sp>
      <p:graphicFrame>
        <p:nvGraphicFramePr>
          <p:cNvPr id="5" name="Table 4">
            <a:extLst>
              <a:ext uri="{FF2B5EF4-FFF2-40B4-BE49-F238E27FC236}">
                <a16:creationId xmlns:a16="http://schemas.microsoft.com/office/drawing/2014/main" id="{A16970DE-12AA-F428-9CD3-307102A89F42}"/>
              </a:ext>
            </a:extLst>
          </p:cNvPr>
          <p:cNvGraphicFramePr>
            <a:graphicFrameLocks noGrp="1"/>
          </p:cNvGraphicFramePr>
          <p:nvPr>
            <p:extLst>
              <p:ext uri="{D42A27DB-BD31-4B8C-83A1-F6EECF244321}">
                <p14:modId xmlns:p14="http://schemas.microsoft.com/office/powerpoint/2010/main" val="755309546"/>
              </p:ext>
            </p:extLst>
          </p:nvPr>
        </p:nvGraphicFramePr>
        <p:xfrm>
          <a:off x="381000" y="1219200"/>
          <a:ext cx="8382000" cy="4576762"/>
        </p:xfrm>
        <a:graphic>
          <a:graphicData uri="http://schemas.openxmlformats.org/drawingml/2006/table">
            <a:tbl>
              <a:tblPr>
                <a:tableStyleId>{282047A0-5F8A-4BBE-AB60-A37E5D643FF8}</a:tableStyleId>
              </a:tblPr>
              <a:tblGrid>
                <a:gridCol w="1798269">
                  <a:extLst>
                    <a:ext uri="{9D8B030D-6E8A-4147-A177-3AD203B41FA5}">
                      <a16:colId xmlns:a16="http://schemas.microsoft.com/office/drawing/2014/main" val="3778332459"/>
                    </a:ext>
                  </a:extLst>
                </a:gridCol>
                <a:gridCol w="6583731">
                  <a:extLst>
                    <a:ext uri="{9D8B030D-6E8A-4147-A177-3AD203B41FA5}">
                      <a16:colId xmlns:a16="http://schemas.microsoft.com/office/drawing/2014/main" val="2272471928"/>
                    </a:ext>
                  </a:extLst>
                </a:gridCol>
              </a:tblGrid>
              <a:tr h="319088">
                <a:tc>
                  <a:txBody>
                    <a:bodyPr/>
                    <a:lstStyle/>
                    <a:p>
                      <a:pPr>
                        <a:spcAft>
                          <a:spcPts val="0"/>
                        </a:spcAft>
                      </a:pPr>
                      <a:r>
                        <a:rPr lang="en-GB" sz="1200">
                          <a:effectLst/>
                        </a:rPr>
                        <a:t>Time</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spcAft>
                          <a:spcPts val="0"/>
                        </a:spcAft>
                      </a:pPr>
                      <a:r>
                        <a:rPr lang="en-GB" sz="1200" dirty="0">
                          <a:effectLst/>
                        </a:rPr>
                        <a:t>Topic</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539379900"/>
                  </a:ext>
                </a:extLst>
              </a:tr>
              <a:tr h="319088">
                <a:tc>
                  <a:txBody>
                    <a:bodyPr/>
                    <a:lstStyle/>
                    <a:p>
                      <a:pPr>
                        <a:spcAft>
                          <a:spcPts val="0"/>
                        </a:spcAft>
                      </a:pPr>
                      <a:r>
                        <a:rPr lang="en-GB" sz="1200" dirty="0">
                          <a:effectLst/>
                          <a:latin typeface="Calibri" panose="020F0502020204030204" pitchFamily="34" charset="0"/>
                          <a:ea typeface="Calibri" panose="020F0502020204030204" pitchFamily="34" charset="0"/>
                          <a:cs typeface="Times New Roman" panose="02020603050405020304" pitchFamily="18" charset="0"/>
                        </a:rPr>
                        <a:t>12:45 - 13:00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spcAft>
                          <a:spcPts val="0"/>
                        </a:spcAft>
                      </a:pPr>
                      <a:r>
                        <a:rPr lang="en-GB" sz="1200">
                          <a:effectLst/>
                        </a:rPr>
                        <a:t>Get settled, get laptops ready</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66912150"/>
                  </a:ext>
                </a:extLst>
              </a:tr>
              <a:tr h="428624">
                <a:tc>
                  <a:txBody>
                    <a:bodyPr/>
                    <a:lstStyle/>
                    <a:p>
                      <a:pPr>
                        <a:spcAft>
                          <a:spcPts val="0"/>
                        </a:spcAft>
                      </a:pPr>
                      <a:r>
                        <a:rPr lang="en-GB" sz="1200" dirty="0">
                          <a:effectLst/>
                        </a:rPr>
                        <a:t>13:00  –  13:30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effectLst/>
                        </a:rPr>
                        <a:t>Presentation: What is </a:t>
                      </a:r>
                      <a:r>
                        <a:rPr lang="en-US" sz="1200" dirty="0">
                          <a:effectLst/>
                        </a:rPr>
                        <a:t>Patient-Level Prediction</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noFill/>
                  </a:tcPr>
                </a:tc>
                <a:extLst>
                  <a:ext uri="{0D108BD9-81ED-4DB2-BD59-A6C34878D82A}">
                    <a16:rowId xmlns:a16="http://schemas.microsoft.com/office/drawing/2014/main" val="3527244875"/>
                  </a:ext>
                </a:extLst>
              </a:tr>
              <a:tr h="319088">
                <a:tc>
                  <a:txBody>
                    <a:bodyPr/>
                    <a:lstStyle/>
                    <a:p>
                      <a:pPr>
                        <a:spcAft>
                          <a:spcPts val="0"/>
                        </a:spcAft>
                      </a:pPr>
                      <a:r>
                        <a:rPr lang="en-GB" sz="1200" dirty="0">
                          <a:effectLst/>
                        </a:rPr>
                        <a:t>13:30 – 13:45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rPr>
                        <a:t>Exercise: Design your own prediction task</a:t>
                      </a:r>
                    </a:p>
                  </a:txBody>
                  <a:tcPr marL="68580" marR="68580" marT="0" marB="0" anchor="ctr">
                    <a:solidFill>
                      <a:schemeClr val="accent1">
                        <a:lumMod val="60000"/>
                        <a:lumOff val="40000"/>
                      </a:schemeClr>
                    </a:solidFill>
                  </a:tcPr>
                </a:tc>
                <a:extLst>
                  <a:ext uri="{0D108BD9-81ED-4DB2-BD59-A6C34878D82A}">
                    <a16:rowId xmlns:a16="http://schemas.microsoft.com/office/drawing/2014/main" val="3226211363"/>
                  </a:ext>
                </a:extLst>
              </a:tr>
              <a:tr h="319088">
                <a:tc>
                  <a:txBody>
                    <a:bodyPr/>
                    <a:lstStyle/>
                    <a:p>
                      <a:pPr>
                        <a:spcAft>
                          <a:spcPts val="0"/>
                        </a:spcAft>
                      </a:pPr>
                      <a:r>
                        <a:rPr lang="en-GB" sz="1200" dirty="0">
                          <a:effectLst/>
                        </a:rPr>
                        <a:t>13:45 – 14:00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noFill/>
                  </a:tcPr>
                </a:tc>
                <a:tc>
                  <a:txBody>
                    <a:bodyPr/>
                    <a:lstStyle/>
                    <a:p>
                      <a:pPr>
                        <a:spcAft>
                          <a:spcPts val="0"/>
                        </a:spcAft>
                      </a:pPr>
                      <a:r>
                        <a:rPr lang="en-GB" sz="1200" dirty="0">
                          <a:effectLst/>
                        </a:rPr>
                        <a:t>Break</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noFill/>
                  </a:tcPr>
                </a:tc>
                <a:extLst>
                  <a:ext uri="{0D108BD9-81ED-4DB2-BD59-A6C34878D82A}">
                    <a16:rowId xmlns:a16="http://schemas.microsoft.com/office/drawing/2014/main" val="387827466"/>
                  </a:ext>
                </a:extLst>
              </a:tr>
              <a:tr h="638174">
                <a:tc>
                  <a:txBody>
                    <a:bodyPr/>
                    <a:lstStyle/>
                    <a:p>
                      <a:pPr>
                        <a:spcAft>
                          <a:spcPts val="0"/>
                        </a:spcAft>
                      </a:pPr>
                      <a:r>
                        <a:rPr lang="en-GB" sz="1200" dirty="0">
                          <a:effectLst/>
                        </a:rPr>
                        <a:t>14:00 – 14:45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spcAft>
                          <a:spcPts val="0"/>
                        </a:spcAft>
                      </a:pPr>
                      <a:r>
                        <a:rPr lang="en-GB" sz="1200" dirty="0">
                          <a:effectLst/>
                        </a:rPr>
                        <a:t>Presentation: OHDSI Patient-Level Prediction With Best Practices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112242887"/>
                  </a:ext>
                </a:extLst>
              </a:tr>
              <a:tr h="638174">
                <a:tc>
                  <a:txBody>
                    <a:bodyPr/>
                    <a:lstStyle/>
                    <a:p>
                      <a:pPr>
                        <a:spcAft>
                          <a:spcPts val="0"/>
                        </a:spcAft>
                      </a:pPr>
                      <a:r>
                        <a:rPr lang="en-GB" sz="1200" dirty="0">
                          <a:effectLst/>
                        </a:rPr>
                        <a:t>14:45 – 15:15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spcAft>
                          <a:spcPts val="0"/>
                        </a:spcAft>
                      </a:pPr>
                      <a:r>
                        <a:rPr lang="en-US" sz="1200" dirty="0">
                          <a:effectLst/>
                        </a:rPr>
                        <a:t>Exercise: Design your own model</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3705593"/>
                  </a:ext>
                </a:extLst>
              </a:tr>
              <a:tr h="319088">
                <a:tc>
                  <a:txBody>
                    <a:bodyPr/>
                    <a:lstStyle/>
                    <a:p>
                      <a:pPr>
                        <a:spcAft>
                          <a:spcPts val="0"/>
                        </a:spcAft>
                      </a:pPr>
                      <a:r>
                        <a:rPr lang="en-GB" sz="1200" dirty="0">
                          <a:effectLst/>
                        </a:rPr>
                        <a:t>15:15 – 16:00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spcAft>
                          <a:spcPts val="0"/>
                        </a:spcAft>
                      </a:pPr>
                      <a:r>
                        <a:rPr lang="en-GB" sz="1200" dirty="0">
                          <a:effectLst/>
                        </a:rPr>
                        <a:t>Break</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873950783"/>
                  </a:ext>
                </a:extLst>
              </a:tr>
              <a:tr h="319088">
                <a:tc>
                  <a:txBody>
                    <a:bodyPr/>
                    <a:lstStyle/>
                    <a:p>
                      <a:pPr>
                        <a:spcAft>
                          <a:spcPts val="0"/>
                        </a:spcAft>
                      </a:pPr>
                      <a:r>
                        <a:rPr lang="en-GB" sz="1200" dirty="0">
                          <a:effectLst/>
                        </a:rPr>
                        <a:t>16:00 </a:t>
                      </a:r>
                      <a:r>
                        <a:rPr lang="en-US" sz="1200" dirty="0">
                          <a:effectLst/>
                        </a:rPr>
                        <a:t>– </a:t>
                      </a:r>
                      <a:r>
                        <a:rPr lang="en-GB" sz="1200" dirty="0">
                          <a:effectLst/>
                        </a:rPr>
                        <a:t>16:30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spcAft>
                          <a:spcPts val="0"/>
                        </a:spcAft>
                      </a:pPr>
                      <a:r>
                        <a:rPr lang="en-US" sz="1200" dirty="0">
                          <a:effectLst/>
                        </a:rPr>
                        <a:t>Presentation: Using R to implement your design and run a network study</a:t>
                      </a:r>
                      <a:endParaRPr lang="en-US" sz="12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2577616849"/>
                  </a:ext>
                </a:extLst>
              </a:tr>
              <a:tr h="638174">
                <a:tc>
                  <a:txBody>
                    <a:bodyPr/>
                    <a:lstStyle/>
                    <a:p>
                      <a:pPr>
                        <a:spcAft>
                          <a:spcPts val="0"/>
                        </a:spcAft>
                      </a:pPr>
                      <a:r>
                        <a:rPr lang="en-GB" sz="1200" dirty="0">
                          <a:effectLst/>
                        </a:rPr>
                        <a:t>16:30 – 16:45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spcAft>
                          <a:spcPts val="0"/>
                        </a:spcAft>
                      </a:pPr>
                      <a:r>
                        <a:rPr lang="en-GB" sz="1200" dirty="0">
                          <a:effectLst/>
                        </a:rPr>
                        <a:t>Demo: Exploring a network study results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279512729"/>
                  </a:ext>
                </a:extLst>
              </a:tr>
              <a:tr h="319088">
                <a:tc>
                  <a:txBody>
                    <a:bodyPr/>
                    <a:lstStyle/>
                    <a:p>
                      <a:pPr>
                        <a:spcAft>
                          <a:spcPts val="0"/>
                        </a:spcAft>
                      </a:pPr>
                      <a:r>
                        <a:rPr lang="en-GB" sz="1200">
                          <a:effectLst/>
                        </a:rPr>
                        <a:t>16:45 – 17:00</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spcAft>
                          <a:spcPts val="0"/>
                        </a:spcAft>
                      </a:pPr>
                      <a:r>
                        <a:rPr lang="en-GB" sz="1200" dirty="0">
                          <a:effectLst/>
                        </a:rPr>
                        <a:t>Lessons Learned and Feedback</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592861301"/>
                  </a:ext>
                </a:extLst>
              </a:tr>
            </a:tbl>
          </a:graphicData>
        </a:graphic>
      </p:graphicFrame>
    </p:spTree>
    <p:extLst>
      <p:ext uri="{BB962C8B-B14F-4D97-AF65-F5344CB8AC3E}">
        <p14:creationId xmlns:p14="http://schemas.microsoft.com/office/powerpoint/2010/main" val="15033108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4B92ED-B6B7-E445-BF8A-3BABCB2DC1AD}"/>
              </a:ext>
            </a:extLst>
          </p:cNvPr>
          <p:cNvSpPr>
            <a:spLocks noGrp="1"/>
          </p:cNvSpPr>
          <p:nvPr>
            <p:ph type="title"/>
          </p:nvPr>
        </p:nvSpPr>
        <p:spPr/>
        <p:txBody>
          <a:bodyPr/>
          <a:lstStyle/>
          <a:p>
            <a:r>
              <a:rPr lang="en-US" dirty="0"/>
              <a:t>What is your prediction problem?</a:t>
            </a:r>
          </a:p>
        </p:txBody>
      </p:sp>
      <p:sp>
        <p:nvSpPr>
          <p:cNvPr id="4" name="Slide Number Placeholder 3">
            <a:extLst>
              <a:ext uri="{FF2B5EF4-FFF2-40B4-BE49-F238E27FC236}">
                <a16:creationId xmlns:a16="http://schemas.microsoft.com/office/drawing/2014/main" id="{247D6D49-4529-6643-A549-37AF52B6E898}"/>
              </a:ext>
            </a:extLst>
          </p:cNvPr>
          <p:cNvSpPr>
            <a:spLocks noGrp="1"/>
          </p:cNvSpPr>
          <p:nvPr>
            <p:ph type="sldNum" idx="12"/>
          </p:nvPr>
        </p:nvSpPr>
        <p:spPr/>
        <p:txBody>
          <a:bodyPr/>
          <a:lstStyle/>
          <a:p>
            <a:pPr>
              <a:buSzPct val="25000"/>
            </a:pPr>
            <a:fld id="{00000000-1234-1234-1234-123412341234}" type="slidenum">
              <a:rPr lang="en-US" sz="1200" smtClean="0">
                <a:solidFill>
                  <a:srgbClr val="20425A"/>
                </a:solidFill>
                <a:latin typeface="Calibri"/>
                <a:ea typeface="Calibri"/>
                <a:cs typeface="Calibri"/>
                <a:sym typeface="Calibri"/>
              </a:rPr>
              <a:pPr>
                <a:buSzPct val="25000"/>
              </a:pPr>
              <a:t>26</a:t>
            </a:fld>
            <a:endParaRPr lang="en-US" sz="1200" dirty="0">
              <a:solidFill>
                <a:srgbClr val="20425A"/>
              </a:solidFill>
              <a:latin typeface="Calibri"/>
              <a:ea typeface="Calibri"/>
              <a:cs typeface="Calibri"/>
              <a:sym typeface="Calibri"/>
            </a:endParaRPr>
          </a:p>
        </p:txBody>
      </p:sp>
      <p:pic>
        <p:nvPicPr>
          <p:cNvPr id="9" name="Picture 8">
            <a:extLst>
              <a:ext uri="{FF2B5EF4-FFF2-40B4-BE49-F238E27FC236}">
                <a16:creationId xmlns:a16="http://schemas.microsoft.com/office/drawing/2014/main" id="{00294E44-B422-284F-9380-37721B32D497}"/>
              </a:ext>
            </a:extLst>
          </p:cNvPr>
          <p:cNvPicPr>
            <a:picLocks noChangeAspect="1"/>
          </p:cNvPicPr>
          <p:nvPr/>
        </p:nvPicPr>
        <p:blipFill>
          <a:blip r:embed="rId2"/>
          <a:srcRect b="54412"/>
          <a:stretch>
            <a:fillRect/>
          </a:stretch>
        </p:blipFill>
        <p:spPr>
          <a:xfrm>
            <a:off x="304800" y="1652587"/>
            <a:ext cx="4705540" cy="2971800"/>
          </a:xfrm>
          <a:prstGeom prst="rect">
            <a:avLst/>
          </a:prstGeom>
          <a:ln>
            <a:solidFill>
              <a:schemeClr val="accent1"/>
            </a:solidFill>
          </a:ln>
          <a:effectLst>
            <a:outerShdw blurRad="50800" dist="38100" dir="2700000" algn="tl" rotWithShape="0">
              <a:prstClr val="black">
                <a:alpha val="40000"/>
              </a:prstClr>
            </a:outerShdw>
          </a:effectLst>
        </p:spPr>
      </p:pic>
      <p:sp>
        <p:nvSpPr>
          <p:cNvPr id="10" name="TextBox 9">
            <a:extLst>
              <a:ext uri="{FF2B5EF4-FFF2-40B4-BE49-F238E27FC236}">
                <a16:creationId xmlns:a16="http://schemas.microsoft.com/office/drawing/2014/main" id="{A69644AB-D48B-1047-B149-2110D82D2AD9}"/>
              </a:ext>
            </a:extLst>
          </p:cNvPr>
          <p:cNvSpPr txBox="1"/>
          <p:nvPr/>
        </p:nvSpPr>
        <p:spPr>
          <a:xfrm>
            <a:off x="5257800" y="1907380"/>
            <a:ext cx="3429000" cy="2462213"/>
          </a:xfrm>
          <a:prstGeom prst="rect">
            <a:avLst/>
          </a:prstGeom>
          <a:noFill/>
        </p:spPr>
        <p:txBody>
          <a:bodyPr wrap="square" rtlCol="0">
            <a:spAutoFit/>
          </a:bodyPr>
          <a:lstStyle/>
          <a:p>
            <a:pPr marL="342900" indent="-342900">
              <a:buFont typeface="+mj-lt"/>
              <a:buAutoNum type="arabicPeriod"/>
            </a:pPr>
            <a:r>
              <a:rPr lang="en-US" dirty="0"/>
              <a:t>Fill in your form in small groups (15 min)</a:t>
            </a:r>
          </a:p>
          <a:p>
            <a:pPr marL="342900" indent="-342900">
              <a:buFont typeface="+mj-lt"/>
              <a:buAutoNum type="arabicPeriod"/>
            </a:pPr>
            <a:endParaRPr lang="en-US" dirty="0"/>
          </a:p>
          <a:p>
            <a:pPr marL="342900" indent="-342900">
              <a:buFont typeface="+mj-lt"/>
              <a:buAutoNum type="arabicPeriod"/>
            </a:pPr>
            <a:endParaRPr lang="en-US" dirty="0"/>
          </a:p>
          <a:p>
            <a:r>
              <a:rPr lang="en-US" dirty="0"/>
              <a:t>Think about:</a:t>
            </a:r>
          </a:p>
          <a:p>
            <a:pPr marL="285750" indent="-285750">
              <a:buFontTx/>
              <a:buChar char="-"/>
            </a:pPr>
            <a:r>
              <a:rPr lang="en-US" dirty="0"/>
              <a:t>Will these patients be identifiable in the data?</a:t>
            </a:r>
          </a:p>
          <a:p>
            <a:pPr marL="285750" indent="-285750">
              <a:buFontTx/>
              <a:buChar char="-"/>
            </a:pPr>
            <a:r>
              <a:rPr lang="en-US" dirty="0"/>
              <a:t>Is there a medical question this can aid?</a:t>
            </a:r>
          </a:p>
          <a:p>
            <a:pPr marL="285750" indent="-285750">
              <a:buFontTx/>
              <a:buChar char="-"/>
            </a:pPr>
            <a:r>
              <a:rPr lang="en-US" dirty="0"/>
              <a:t>Is there an intervention this can help?</a:t>
            </a:r>
          </a:p>
          <a:p>
            <a:pPr marL="285750" indent="-285750">
              <a:buFontTx/>
              <a:buChar char="-"/>
            </a:pPr>
            <a:endParaRPr lang="en-US" dirty="0"/>
          </a:p>
        </p:txBody>
      </p:sp>
    </p:spTree>
    <p:extLst>
      <p:ext uri="{BB962C8B-B14F-4D97-AF65-F5344CB8AC3E}">
        <p14:creationId xmlns:p14="http://schemas.microsoft.com/office/powerpoint/2010/main" val="22351800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0E7174-9536-1FFF-1F9D-ADDC8108364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763A9AB-AFFE-9737-AC04-C9651BB576E8}"/>
              </a:ext>
            </a:extLst>
          </p:cNvPr>
          <p:cNvSpPr>
            <a:spLocks noGrp="1"/>
          </p:cNvSpPr>
          <p:nvPr>
            <p:ph type="title"/>
          </p:nvPr>
        </p:nvSpPr>
        <p:spPr/>
        <p:txBody>
          <a:bodyPr/>
          <a:lstStyle/>
          <a:p>
            <a:r>
              <a:rPr lang="en-GB" dirty="0"/>
              <a:t>Today’s Agenda</a:t>
            </a:r>
          </a:p>
        </p:txBody>
      </p:sp>
      <p:sp>
        <p:nvSpPr>
          <p:cNvPr id="4" name="Slide Number Placeholder 3">
            <a:extLst>
              <a:ext uri="{FF2B5EF4-FFF2-40B4-BE49-F238E27FC236}">
                <a16:creationId xmlns:a16="http://schemas.microsoft.com/office/drawing/2014/main" id="{D21A79D6-6DD4-8A9C-ADAC-8ED23D142CF6}"/>
              </a:ext>
            </a:extLst>
          </p:cNvPr>
          <p:cNvSpPr>
            <a:spLocks noGrp="1"/>
          </p:cNvSpPr>
          <p:nvPr>
            <p:ph type="sldNum" idx="12"/>
          </p:nvPr>
        </p:nvSpPr>
        <p:spPr/>
        <p:txBody>
          <a:bodyPr/>
          <a:lstStyle/>
          <a:p>
            <a:pPr>
              <a:buSzPct val="25000"/>
            </a:pPr>
            <a:fld id="{00000000-1234-1234-1234-123412341234}" type="slidenum">
              <a:rPr lang="en-US" sz="1200" smtClean="0">
                <a:solidFill>
                  <a:srgbClr val="20425A"/>
                </a:solidFill>
                <a:latin typeface="Calibri"/>
                <a:ea typeface="Calibri"/>
                <a:cs typeface="Calibri"/>
                <a:sym typeface="Calibri"/>
              </a:rPr>
              <a:pPr>
                <a:buSzPct val="25000"/>
              </a:pPr>
              <a:t>27</a:t>
            </a:fld>
            <a:endParaRPr lang="en-US" sz="1200" dirty="0">
              <a:solidFill>
                <a:srgbClr val="20425A"/>
              </a:solidFill>
              <a:latin typeface="Calibri"/>
              <a:ea typeface="Calibri"/>
              <a:cs typeface="Calibri"/>
              <a:sym typeface="Calibri"/>
            </a:endParaRPr>
          </a:p>
        </p:txBody>
      </p:sp>
      <p:graphicFrame>
        <p:nvGraphicFramePr>
          <p:cNvPr id="5" name="Table 4">
            <a:extLst>
              <a:ext uri="{FF2B5EF4-FFF2-40B4-BE49-F238E27FC236}">
                <a16:creationId xmlns:a16="http://schemas.microsoft.com/office/drawing/2014/main" id="{D509C11D-44B9-D3FB-B16A-C5D126980033}"/>
              </a:ext>
            </a:extLst>
          </p:cNvPr>
          <p:cNvGraphicFramePr>
            <a:graphicFrameLocks noGrp="1"/>
          </p:cNvGraphicFramePr>
          <p:nvPr>
            <p:extLst>
              <p:ext uri="{D42A27DB-BD31-4B8C-83A1-F6EECF244321}">
                <p14:modId xmlns:p14="http://schemas.microsoft.com/office/powerpoint/2010/main" val="622500280"/>
              </p:ext>
            </p:extLst>
          </p:nvPr>
        </p:nvGraphicFramePr>
        <p:xfrm>
          <a:off x="381000" y="1219200"/>
          <a:ext cx="8382000" cy="4576762"/>
        </p:xfrm>
        <a:graphic>
          <a:graphicData uri="http://schemas.openxmlformats.org/drawingml/2006/table">
            <a:tbl>
              <a:tblPr>
                <a:tableStyleId>{282047A0-5F8A-4BBE-AB60-A37E5D643FF8}</a:tableStyleId>
              </a:tblPr>
              <a:tblGrid>
                <a:gridCol w="1798269">
                  <a:extLst>
                    <a:ext uri="{9D8B030D-6E8A-4147-A177-3AD203B41FA5}">
                      <a16:colId xmlns:a16="http://schemas.microsoft.com/office/drawing/2014/main" val="3778332459"/>
                    </a:ext>
                  </a:extLst>
                </a:gridCol>
                <a:gridCol w="6583731">
                  <a:extLst>
                    <a:ext uri="{9D8B030D-6E8A-4147-A177-3AD203B41FA5}">
                      <a16:colId xmlns:a16="http://schemas.microsoft.com/office/drawing/2014/main" val="2272471928"/>
                    </a:ext>
                  </a:extLst>
                </a:gridCol>
              </a:tblGrid>
              <a:tr h="319088">
                <a:tc>
                  <a:txBody>
                    <a:bodyPr/>
                    <a:lstStyle/>
                    <a:p>
                      <a:pPr>
                        <a:spcAft>
                          <a:spcPts val="0"/>
                        </a:spcAft>
                      </a:pPr>
                      <a:r>
                        <a:rPr lang="en-GB" sz="1200">
                          <a:effectLst/>
                        </a:rPr>
                        <a:t>Time</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spcAft>
                          <a:spcPts val="0"/>
                        </a:spcAft>
                      </a:pPr>
                      <a:r>
                        <a:rPr lang="en-GB" sz="1200" dirty="0">
                          <a:effectLst/>
                        </a:rPr>
                        <a:t>Topic</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539379900"/>
                  </a:ext>
                </a:extLst>
              </a:tr>
              <a:tr h="319088">
                <a:tc>
                  <a:txBody>
                    <a:bodyPr/>
                    <a:lstStyle/>
                    <a:p>
                      <a:pPr>
                        <a:spcAft>
                          <a:spcPts val="0"/>
                        </a:spcAft>
                      </a:pPr>
                      <a:r>
                        <a:rPr lang="en-GB" sz="1200" dirty="0">
                          <a:effectLst/>
                          <a:latin typeface="Calibri" panose="020F0502020204030204" pitchFamily="34" charset="0"/>
                          <a:ea typeface="Calibri" panose="020F0502020204030204" pitchFamily="34" charset="0"/>
                          <a:cs typeface="Times New Roman" panose="02020603050405020304" pitchFamily="18" charset="0"/>
                        </a:rPr>
                        <a:t>12:45 - 13:00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spcAft>
                          <a:spcPts val="0"/>
                        </a:spcAft>
                      </a:pPr>
                      <a:r>
                        <a:rPr lang="en-GB" sz="1200">
                          <a:effectLst/>
                        </a:rPr>
                        <a:t>Get settled, get laptops ready</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66912150"/>
                  </a:ext>
                </a:extLst>
              </a:tr>
              <a:tr h="428624">
                <a:tc>
                  <a:txBody>
                    <a:bodyPr/>
                    <a:lstStyle/>
                    <a:p>
                      <a:pPr>
                        <a:spcAft>
                          <a:spcPts val="0"/>
                        </a:spcAft>
                      </a:pPr>
                      <a:r>
                        <a:rPr lang="en-GB" sz="1200" dirty="0">
                          <a:effectLst/>
                        </a:rPr>
                        <a:t>13:00  –  13:30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effectLst/>
                        </a:rPr>
                        <a:t>Presentation: What is </a:t>
                      </a:r>
                      <a:r>
                        <a:rPr lang="en-US" sz="1200" dirty="0">
                          <a:effectLst/>
                        </a:rPr>
                        <a:t>Patient-Level Prediction</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noFill/>
                  </a:tcPr>
                </a:tc>
                <a:extLst>
                  <a:ext uri="{0D108BD9-81ED-4DB2-BD59-A6C34878D82A}">
                    <a16:rowId xmlns:a16="http://schemas.microsoft.com/office/drawing/2014/main" val="3527244875"/>
                  </a:ext>
                </a:extLst>
              </a:tr>
              <a:tr h="319088">
                <a:tc>
                  <a:txBody>
                    <a:bodyPr/>
                    <a:lstStyle/>
                    <a:p>
                      <a:pPr>
                        <a:spcAft>
                          <a:spcPts val="0"/>
                        </a:spcAft>
                      </a:pPr>
                      <a:r>
                        <a:rPr lang="en-GB" sz="1200" dirty="0">
                          <a:effectLst/>
                        </a:rPr>
                        <a:t>13:30 – 13:45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rPr>
                        <a:t>Exercise: Design your own prediction task</a:t>
                      </a:r>
                    </a:p>
                  </a:txBody>
                  <a:tcPr marL="68580" marR="68580" marT="0" marB="0" anchor="ctr"/>
                </a:tc>
                <a:extLst>
                  <a:ext uri="{0D108BD9-81ED-4DB2-BD59-A6C34878D82A}">
                    <a16:rowId xmlns:a16="http://schemas.microsoft.com/office/drawing/2014/main" val="3226211363"/>
                  </a:ext>
                </a:extLst>
              </a:tr>
              <a:tr h="319088">
                <a:tc>
                  <a:txBody>
                    <a:bodyPr/>
                    <a:lstStyle/>
                    <a:p>
                      <a:pPr>
                        <a:spcAft>
                          <a:spcPts val="0"/>
                        </a:spcAft>
                      </a:pPr>
                      <a:r>
                        <a:rPr lang="en-GB" sz="1200" dirty="0">
                          <a:effectLst/>
                        </a:rPr>
                        <a:t>13:45 – 14:00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lumMod val="60000"/>
                        <a:lumOff val="40000"/>
                      </a:schemeClr>
                    </a:solidFill>
                  </a:tcPr>
                </a:tc>
                <a:tc>
                  <a:txBody>
                    <a:bodyPr/>
                    <a:lstStyle/>
                    <a:p>
                      <a:pPr>
                        <a:spcAft>
                          <a:spcPts val="0"/>
                        </a:spcAft>
                      </a:pPr>
                      <a:r>
                        <a:rPr lang="en-GB" sz="1200" dirty="0">
                          <a:effectLst/>
                        </a:rPr>
                        <a:t>Break</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lumMod val="60000"/>
                        <a:lumOff val="40000"/>
                      </a:schemeClr>
                    </a:solidFill>
                  </a:tcPr>
                </a:tc>
                <a:extLst>
                  <a:ext uri="{0D108BD9-81ED-4DB2-BD59-A6C34878D82A}">
                    <a16:rowId xmlns:a16="http://schemas.microsoft.com/office/drawing/2014/main" val="387827466"/>
                  </a:ext>
                </a:extLst>
              </a:tr>
              <a:tr h="638174">
                <a:tc>
                  <a:txBody>
                    <a:bodyPr/>
                    <a:lstStyle/>
                    <a:p>
                      <a:pPr>
                        <a:spcAft>
                          <a:spcPts val="0"/>
                        </a:spcAft>
                      </a:pPr>
                      <a:r>
                        <a:rPr lang="en-GB" sz="1200" dirty="0">
                          <a:effectLst/>
                        </a:rPr>
                        <a:t>14:00 – 14:45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spcAft>
                          <a:spcPts val="0"/>
                        </a:spcAft>
                      </a:pPr>
                      <a:r>
                        <a:rPr lang="en-GB" sz="1200" dirty="0">
                          <a:effectLst/>
                        </a:rPr>
                        <a:t>Presentation: OHDSI Patient-Level Prediction With Best Practices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112242887"/>
                  </a:ext>
                </a:extLst>
              </a:tr>
              <a:tr h="638174">
                <a:tc>
                  <a:txBody>
                    <a:bodyPr/>
                    <a:lstStyle/>
                    <a:p>
                      <a:pPr>
                        <a:spcAft>
                          <a:spcPts val="0"/>
                        </a:spcAft>
                      </a:pPr>
                      <a:r>
                        <a:rPr lang="en-GB" sz="1200" dirty="0">
                          <a:effectLst/>
                        </a:rPr>
                        <a:t>14:45 – 15:15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spcAft>
                          <a:spcPts val="0"/>
                        </a:spcAft>
                      </a:pPr>
                      <a:r>
                        <a:rPr lang="en-US" sz="1200" dirty="0">
                          <a:effectLst/>
                        </a:rPr>
                        <a:t>Exercise: Design your own model</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3705593"/>
                  </a:ext>
                </a:extLst>
              </a:tr>
              <a:tr h="319088">
                <a:tc>
                  <a:txBody>
                    <a:bodyPr/>
                    <a:lstStyle/>
                    <a:p>
                      <a:pPr>
                        <a:spcAft>
                          <a:spcPts val="0"/>
                        </a:spcAft>
                      </a:pPr>
                      <a:r>
                        <a:rPr lang="en-GB" sz="1200" dirty="0">
                          <a:effectLst/>
                        </a:rPr>
                        <a:t>15:15 – 16:00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spcAft>
                          <a:spcPts val="0"/>
                        </a:spcAft>
                      </a:pPr>
                      <a:r>
                        <a:rPr lang="en-GB" sz="1200" dirty="0">
                          <a:effectLst/>
                        </a:rPr>
                        <a:t>Break</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873950783"/>
                  </a:ext>
                </a:extLst>
              </a:tr>
              <a:tr h="319088">
                <a:tc>
                  <a:txBody>
                    <a:bodyPr/>
                    <a:lstStyle/>
                    <a:p>
                      <a:pPr>
                        <a:spcAft>
                          <a:spcPts val="0"/>
                        </a:spcAft>
                      </a:pPr>
                      <a:r>
                        <a:rPr lang="en-GB" sz="1200" dirty="0">
                          <a:effectLst/>
                        </a:rPr>
                        <a:t>16:00 </a:t>
                      </a:r>
                      <a:r>
                        <a:rPr lang="en-US" sz="1200" dirty="0">
                          <a:effectLst/>
                        </a:rPr>
                        <a:t>– </a:t>
                      </a:r>
                      <a:r>
                        <a:rPr lang="en-GB" sz="1200" dirty="0">
                          <a:effectLst/>
                        </a:rPr>
                        <a:t>16:30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spcAft>
                          <a:spcPts val="0"/>
                        </a:spcAft>
                      </a:pPr>
                      <a:r>
                        <a:rPr lang="en-US" sz="1200" dirty="0">
                          <a:effectLst/>
                        </a:rPr>
                        <a:t>Presentation: Using R to implement your design and run a network study</a:t>
                      </a:r>
                      <a:endParaRPr lang="en-US" sz="12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2577616849"/>
                  </a:ext>
                </a:extLst>
              </a:tr>
              <a:tr h="638174">
                <a:tc>
                  <a:txBody>
                    <a:bodyPr/>
                    <a:lstStyle/>
                    <a:p>
                      <a:pPr>
                        <a:spcAft>
                          <a:spcPts val="0"/>
                        </a:spcAft>
                      </a:pPr>
                      <a:r>
                        <a:rPr lang="en-GB" sz="1200" dirty="0">
                          <a:effectLst/>
                        </a:rPr>
                        <a:t>16:30 – 16:45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spcAft>
                          <a:spcPts val="0"/>
                        </a:spcAft>
                      </a:pPr>
                      <a:r>
                        <a:rPr lang="en-GB" sz="1200" dirty="0">
                          <a:effectLst/>
                        </a:rPr>
                        <a:t>Demo: Exploring a network study results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279512729"/>
                  </a:ext>
                </a:extLst>
              </a:tr>
              <a:tr h="319088">
                <a:tc>
                  <a:txBody>
                    <a:bodyPr/>
                    <a:lstStyle/>
                    <a:p>
                      <a:pPr>
                        <a:spcAft>
                          <a:spcPts val="0"/>
                        </a:spcAft>
                      </a:pPr>
                      <a:r>
                        <a:rPr lang="en-GB" sz="1200">
                          <a:effectLst/>
                        </a:rPr>
                        <a:t>16:45 – 17:00</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spcAft>
                          <a:spcPts val="0"/>
                        </a:spcAft>
                      </a:pPr>
                      <a:r>
                        <a:rPr lang="en-GB" sz="1200" dirty="0">
                          <a:effectLst/>
                        </a:rPr>
                        <a:t>Lessons Learned and Feedback</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592861301"/>
                  </a:ext>
                </a:extLst>
              </a:tr>
            </a:tbl>
          </a:graphicData>
        </a:graphic>
      </p:graphicFrame>
    </p:spTree>
    <p:extLst>
      <p:ext uri="{BB962C8B-B14F-4D97-AF65-F5344CB8AC3E}">
        <p14:creationId xmlns:p14="http://schemas.microsoft.com/office/powerpoint/2010/main" val="30690232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4DAAC1-6C17-7D13-0B0C-56E0E606FD6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4DFC924-A428-58FC-219D-DC0B1CD60A81}"/>
              </a:ext>
            </a:extLst>
          </p:cNvPr>
          <p:cNvSpPr>
            <a:spLocks noGrp="1"/>
          </p:cNvSpPr>
          <p:nvPr>
            <p:ph type="title"/>
          </p:nvPr>
        </p:nvSpPr>
        <p:spPr/>
        <p:txBody>
          <a:bodyPr/>
          <a:lstStyle/>
          <a:p>
            <a:r>
              <a:rPr lang="en-US" dirty="0"/>
              <a:t>Let’s take a 15 min break</a:t>
            </a:r>
          </a:p>
        </p:txBody>
      </p:sp>
      <p:sp>
        <p:nvSpPr>
          <p:cNvPr id="4" name="Slide Number Placeholder 3">
            <a:extLst>
              <a:ext uri="{FF2B5EF4-FFF2-40B4-BE49-F238E27FC236}">
                <a16:creationId xmlns:a16="http://schemas.microsoft.com/office/drawing/2014/main" id="{67632F93-C13A-15E2-A56C-2D2B4B21810C}"/>
              </a:ext>
            </a:extLst>
          </p:cNvPr>
          <p:cNvSpPr>
            <a:spLocks noGrp="1"/>
          </p:cNvSpPr>
          <p:nvPr>
            <p:ph type="sldNum" idx="12"/>
          </p:nvPr>
        </p:nvSpPr>
        <p:spPr/>
        <p:txBody>
          <a:bodyPr/>
          <a:lstStyle/>
          <a:p>
            <a:pPr>
              <a:buSzPct val="25000"/>
            </a:pPr>
            <a:fld id="{00000000-1234-1234-1234-123412341234}" type="slidenum">
              <a:rPr lang="en-US" sz="1200" smtClean="0">
                <a:solidFill>
                  <a:srgbClr val="20425A"/>
                </a:solidFill>
                <a:latin typeface="Calibri"/>
                <a:ea typeface="Calibri"/>
                <a:cs typeface="Calibri"/>
                <a:sym typeface="Calibri"/>
              </a:rPr>
              <a:pPr>
                <a:buSzPct val="25000"/>
              </a:pPr>
              <a:t>28</a:t>
            </a:fld>
            <a:endParaRPr lang="en-US" sz="1200" dirty="0">
              <a:solidFill>
                <a:srgbClr val="20425A"/>
              </a:solidFill>
              <a:latin typeface="Calibri"/>
              <a:ea typeface="Calibri"/>
              <a:cs typeface="Calibri"/>
              <a:sym typeface="Calibri"/>
            </a:endParaRPr>
          </a:p>
        </p:txBody>
      </p:sp>
      <p:pic>
        <p:nvPicPr>
          <p:cNvPr id="6" name="Picture 5">
            <a:extLst>
              <a:ext uri="{FF2B5EF4-FFF2-40B4-BE49-F238E27FC236}">
                <a16:creationId xmlns:a16="http://schemas.microsoft.com/office/drawing/2014/main" id="{27DEC981-0F2A-72CF-2C22-79009BD42A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7000" y="1600200"/>
            <a:ext cx="3182620" cy="4546600"/>
          </a:xfrm>
          <a:prstGeom prst="rect">
            <a:avLst/>
          </a:prstGeom>
        </p:spPr>
      </p:pic>
      <p:sp>
        <p:nvSpPr>
          <p:cNvPr id="3" name="TextBox 2">
            <a:extLst>
              <a:ext uri="{FF2B5EF4-FFF2-40B4-BE49-F238E27FC236}">
                <a16:creationId xmlns:a16="http://schemas.microsoft.com/office/drawing/2014/main" id="{7DE16515-E594-9240-6030-648A85F5B820}"/>
              </a:ext>
            </a:extLst>
          </p:cNvPr>
          <p:cNvSpPr txBox="1"/>
          <p:nvPr/>
        </p:nvSpPr>
        <p:spPr>
          <a:xfrm>
            <a:off x="5849620" y="5586857"/>
            <a:ext cx="2913380" cy="523220"/>
          </a:xfrm>
          <a:prstGeom prst="rect">
            <a:avLst/>
          </a:prstGeom>
          <a:noFill/>
        </p:spPr>
        <p:txBody>
          <a:bodyPr wrap="square" rtlCol="0">
            <a:spAutoFit/>
          </a:bodyPr>
          <a:lstStyle/>
          <a:p>
            <a:r>
              <a:rPr lang="en-US" sz="2800" dirty="0"/>
              <a:t>Be back by 2pm</a:t>
            </a:r>
          </a:p>
        </p:txBody>
      </p:sp>
    </p:spTree>
    <p:extLst>
      <p:ext uri="{BB962C8B-B14F-4D97-AF65-F5344CB8AC3E}">
        <p14:creationId xmlns:p14="http://schemas.microsoft.com/office/powerpoint/2010/main" val="114236983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9D32FD-3695-6BEF-D4FC-4C563638AEF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608DA23-D063-EE88-905E-27A29B82068A}"/>
              </a:ext>
            </a:extLst>
          </p:cNvPr>
          <p:cNvSpPr>
            <a:spLocks noGrp="1"/>
          </p:cNvSpPr>
          <p:nvPr>
            <p:ph type="title"/>
          </p:nvPr>
        </p:nvSpPr>
        <p:spPr/>
        <p:txBody>
          <a:bodyPr/>
          <a:lstStyle/>
          <a:p>
            <a:r>
              <a:rPr lang="en-GB" dirty="0"/>
              <a:t>Today’s Agenda</a:t>
            </a:r>
          </a:p>
        </p:txBody>
      </p:sp>
      <p:sp>
        <p:nvSpPr>
          <p:cNvPr id="4" name="Slide Number Placeholder 3">
            <a:extLst>
              <a:ext uri="{FF2B5EF4-FFF2-40B4-BE49-F238E27FC236}">
                <a16:creationId xmlns:a16="http://schemas.microsoft.com/office/drawing/2014/main" id="{0C371D79-C1C9-7770-3DD8-5B7FC9092CA9}"/>
              </a:ext>
            </a:extLst>
          </p:cNvPr>
          <p:cNvSpPr>
            <a:spLocks noGrp="1"/>
          </p:cNvSpPr>
          <p:nvPr>
            <p:ph type="sldNum" idx="12"/>
          </p:nvPr>
        </p:nvSpPr>
        <p:spPr/>
        <p:txBody>
          <a:bodyPr/>
          <a:lstStyle/>
          <a:p>
            <a:pPr>
              <a:buSzPct val="25000"/>
            </a:pPr>
            <a:fld id="{00000000-1234-1234-1234-123412341234}" type="slidenum">
              <a:rPr lang="en-US" sz="1200" smtClean="0">
                <a:solidFill>
                  <a:srgbClr val="20425A"/>
                </a:solidFill>
                <a:latin typeface="Calibri"/>
                <a:ea typeface="Calibri"/>
                <a:cs typeface="Calibri"/>
                <a:sym typeface="Calibri"/>
              </a:rPr>
              <a:pPr>
                <a:buSzPct val="25000"/>
              </a:pPr>
              <a:t>29</a:t>
            </a:fld>
            <a:endParaRPr lang="en-US" sz="1200" dirty="0">
              <a:solidFill>
                <a:srgbClr val="20425A"/>
              </a:solidFill>
              <a:latin typeface="Calibri"/>
              <a:ea typeface="Calibri"/>
              <a:cs typeface="Calibri"/>
              <a:sym typeface="Calibri"/>
            </a:endParaRPr>
          </a:p>
        </p:txBody>
      </p:sp>
      <p:graphicFrame>
        <p:nvGraphicFramePr>
          <p:cNvPr id="5" name="Table 4">
            <a:extLst>
              <a:ext uri="{FF2B5EF4-FFF2-40B4-BE49-F238E27FC236}">
                <a16:creationId xmlns:a16="http://schemas.microsoft.com/office/drawing/2014/main" id="{570CA551-B527-F056-CF85-62A6B1C5D900}"/>
              </a:ext>
            </a:extLst>
          </p:cNvPr>
          <p:cNvGraphicFramePr>
            <a:graphicFrameLocks noGrp="1"/>
          </p:cNvGraphicFramePr>
          <p:nvPr>
            <p:extLst>
              <p:ext uri="{D42A27DB-BD31-4B8C-83A1-F6EECF244321}">
                <p14:modId xmlns:p14="http://schemas.microsoft.com/office/powerpoint/2010/main" val="3931712058"/>
              </p:ext>
            </p:extLst>
          </p:nvPr>
        </p:nvGraphicFramePr>
        <p:xfrm>
          <a:off x="381000" y="1219200"/>
          <a:ext cx="8382000" cy="4576762"/>
        </p:xfrm>
        <a:graphic>
          <a:graphicData uri="http://schemas.openxmlformats.org/drawingml/2006/table">
            <a:tbl>
              <a:tblPr>
                <a:tableStyleId>{282047A0-5F8A-4BBE-AB60-A37E5D643FF8}</a:tableStyleId>
              </a:tblPr>
              <a:tblGrid>
                <a:gridCol w="1798269">
                  <a:extLst>
                    <a:ext uri="{9D8B030D-6E8A-4147-A177-3AD203B41FA5}">
                      <a16:colId xmlns:a16="http://schemas.microsoft.com/office/drawing/2014/main" val="3778332459"/>
                    </a:ext>
                  </a:extLst>
                </a:gridCol>
                <a:gridCol w="6583731">
                  <a:extLst>
                    <a:ext uri="{9D8B030D-6E8A-4147-A177-3AD203B41FA5}">
                      <a16:colId xmlns:a16="http://schemas.microsoft.com/office/drawing/2014/main" val="2272471928"/>
                    </a:ext>
                  </a:extLst>
                </a:gridCol>
              </a:tblGrid>
              <a:tr h="319088">
                <a:tc>
                  <a:txBody>
                    <a:bodyPr/>
                    <a:lstStyle/>
                    <a:p>
                      <a:pPr>
                        <a:spcAft>
                          <a:spcPts val="0"/>
                        </a:spcAft>
                      </a:pPr>
                      <a:r>
                        <a:rPr lang="en-GB" sz="1200">
                          <a:effectLst/>
                        </a:rPr>
                        <a:t>Time</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spcAft>
                          <a:spcPts val="0"/>
                        </a:spcAft>
                      </a:pPr>
                      <a:r>
                        <a:rPr lang="en-GB" sz="1200" dirty="0">
                          <a:effectLst/>
                        </a:rPr>
                        <a:t>Topic</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539379900"/>
                  </a:ext>
                </a:extLst>
              </a:tr>
              <a:tr h="319088">
                <a:tc>
                  <a:txBody>
                    <a:bodyPr/>
                    <a:lstStyle/>
                    <a:p>
                      <a:pPr>
                        <a:spcAft>
                          <a:spcPts val="0"/>
                        </a:spcAft>
                      </a:pPr>
                      <a:r>
                        <a:rPr lang="en-GB" sz="1200" dirty="0">
                          <a:effectLst/>
                          <a:latin typeface="Calibri" panose="020F0502020204030204" pitchFamily="34" charset="0"/>
                          <a:ea typeface="Calibri" panose="020F0502020204030204" pitchFamily="34" charset="0"/>
                          <a:cs typeface="Times New Roman" panose="02020603050405020304" pitchFamily="18" charset="0"/>
                        </a:rPr>
                        <a:t>12:45 - 13:00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spcAft>
                          <a:spcPts val="0"/>
                        </a:spcAft>
                      </a:pPr>
                      <a:r>
                        <a:rPr lang="en-GB" sz="1200">
                          <a:effectLst/>
                        </a:rPr>
                        <a:t>Get settled, get laptops ready</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66912150"/>
                  </a:ext>
                </a:extLst>
              </a:tr>
              <a:tr h="428624">
                <a:tc>
                  <a:txBody>
                    <a:bodyPr/>
                    <a:lstStyle/>
                    <a:p>
                      <a:pPr>
                        <a:spcAft>
                          <a:spcPts val="0"/>
                        </a:spcAft>
                      </a:pPr>
                      <a:r>
                        <a:rPr lang="en-GB" sz="1200" dirty="0">
                          <a:effectLst/>
                        </a:rPr>
                        <a:t>13:00  –  13:30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effectLst/>
                        </a:rPr>
                        <a:t>Presentation: What is </a:t>
                      </a:r>
                      <a:r>
                        <a:rPr lang="en-US" sz="1200" dirty="0">
                          <a:effectLst/>
                        </a:rPr>
                        <a:t>Patient-Level Prediction</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noFill/>
                  </a:tcPr>
                </a:tc>
                <a:extLst>
                  <a:ext uri="{0D108BD9-81ED-4DB2-BD59-A6C34878D82A}">
                    <a16:rowId xmlns:a16="http://schemas.microsoft.com/office/drawing/2014/main" val="3527244875"/>
                  </a:ext>
                </a:extLst>
              </a:tr>
              <a:tr h="319088">
                <a:tc>
                  <a:txBody>
                    <a:bodyPr/>
                    <a:lstStyle/>
                    <a:p>
                      <a:pPr>
                        <a:spcAft>
                          <a:spcPts val="0"/>
                        </a:spcAft>
                      </a:pPr>
                      <a:r>
                        <a:rPr lang="en-GB" sz="1200" dirty="0">
                          <a:effectLst/>
                        </a:rPr>
                        <a:t>13:30 – 13:45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rPr>
                        <a:t>Exercise: Design your own prediction task</a:t>
                      </a:r>
                    </a:p>
                  </a:txBody>
                  <a:tcPr marL="68580" marR="68580" marT="0" marB="0" anchor="ctr"/>
                </a:tc>
                <a:extLst>
                  <a:ext uri="{0D108BD9-81ED-4DB2-BD59-A6C34878D82A}">
                    <a16:rowId xmlns:a16="http://schemas.microsoft.com/office/drawing/2014/main" val="3226211363"/>
                  </a:ext>
                </a:extLst>
              </a:tr>
              <a:tr h="319088">
                <a:tc>
                  <a:txBody>
                    <a:bodyPr/>
                    <a:lstStyle/>
                    <a:p>
                      <a:pPr>
                        <a:spcAft>
                          <a:spcPts val="0"/>
                        </a:spcAft>
                      </a:pPr>
                      <a:r>
                        <a:rPr lang="en-GB" sz="1200" dirty="0">
                          <a:effectLst/>
                        </a:rPr>
                        <a:t>13:45 – 14:00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noFill/>
                  </a:tcPr>
                </a:tc>
                <a:tc>
                  <a:txBody>
                    <a:bodyPr/>
                    <a:lstStyle/>
                    <a:p>
                      <a:pPr>
                        <a:spcAft>
                          <a:spcPts val="0"/>
                        </a:spcAft>
                      </a:pPr>
                      <a:r>
                        <a:rPr lang="en-GB" sz="1200" dirty="0">
                          <a:effectLst/>
                        </a:rPr>
                        <a:t>Break</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noFill/>
                  </a:tcPr>
                </a:tc>
                <a:extLst>
                  <a:ext uri="{0D108BD9-81ED-4DB2-BD59-A6C34878D82A}">
                    <a16:rowId xmlns:a16="http://schemas.microsoft.com/office/drawing/2014/main" val="387827466"/>
                  </a:ext>
                </a:extLst>
              </a:tr>
              <a:tr h="638174">
                <a:tc>
                  <a:txBody>
                    <a:bodyPr/>
                    <a:lstStyle/>
                    <a:p>
                      <a:pPr>
                        <a:spcAft>
                          <a:spcPts val="0"/>
                        </a:spcAft>
                      </a:pPr>
                      <a:r>
                        <a:rPr lang="en-GB" sz="1200" dirty="0">
                          <a:effectLst/>
                        </a:rPr>
                        <a:t>14:00 – 14:45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lumMod val="60000"/>
                        <a:lumOff val="40000"/>
                      </a:schemeClr>
                    </a:solidFill>
                  </a:tcPr>
                </a:tc>
                <a:tc>
                  <a:txBody>
                    <a:bodyPr/>
                    <a:lstStyle/>
                    <a:p>
                      <a:pPr>
                        <a:spcAft>
                          <a:spcPts val="0"/>
                        </a:spcAft>
                      </a:pPr>
                      <a:r>
                        <a:rPr lang="en-GB" sz="1200" dirty="0">
                          <a:effectLst/>
                        </a:rPr>
                        <a:t>Presentation: OHDSI Patient-Level Prediction With Best Practices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lumMod val="60000"/>
                        <a:lumOff val="40000"/>
                      </a:schemeClr>
                    </a:solidFill>
                  </a:tcPr>
                </a:tc>
                <a:extLst>
                  <a:ext uri="{0D108BD9-81ED-4DB2-BD59-A6C34878D82A}">
                    <a16:rowId xmlns:a16="http://schemas.microsoft.com/office/drawing/2014/main" val="1112242887"/>
                  </a:ext>
                </a:extLst>
              </a:tr>
              <a:tr h="638174">
                <a:tc>
                  <a:txBody>
                    <a:bodyPr/>
                    <a:lstStyle/>
                    <a:p>
                      <a:pPr>
                        <a:spcAft>
                          <a:spcPts val="0"/>
                        </a:spcAft>
                      </a:pPr>
                      <a:r>
                        <a:rPr lang="en-GB" sz="1200" dirty="0">
                          <a:effectLst/>
                        </a:rPr>
                        <a:t>14:45 – 15:15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spcAft>
                          <a:spcPts val="0"/>
                        </a:spcAft>
                      </a:pPr>
                      <a:r>
                        <a:rPr lang="en-US" sz="1200" dirty="0">
                          <a:effectLst/>
                        </a:rPr>
                        <a:t>Exercise: Design your own model</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3705593"/>
                  </a:ext>
                </a:extLst>
              </a:tr>
              <a:tr h="319088">
                <a:tc>
                  <a:txBody>
                    <a:bodyPr/>
                    <a:lstStyle/>
                    <a:p>
                      <a:pPr>
                        <a:spcAft>
                          <a:spcPts val="0"/>
                        </a:spcAft>
                      </a:pPr>
                      <a:r>
                        <a:rPr lang="en-GB" sz="1200" dirty="0">
                          <a:effectLst/>
                        </a:rPr>
                        <a:t>15:15 – 16:00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spcAft>
                          <a:spcPts val="0"/>
                        </a:spcAft>
                      </a:pPr>
                      <a:r>
                        <a:rPr lang="en-GB" sz="1200" dirty="0">
                          <a:effectLst/>
                        </a:rPr>
                        <a:t>Break</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873950783"/>
                  </a:ext>
                </a:extLst>
              </a:tr>
              <a:tr h="319088">
                <a:tc>
                  <a:txBody>
                    <a:bodyPr/>
                    <a:lstStyle/>
                    <a:p>
                      <a:pPr>
                        <a:spcAft>
                          <a:spcPts val="0"/>
                        </a:spcAft>
                      </a:pPr>
                      <a:r>
                        <a:rPr lang="en-GB" sz="1200" dirty="0">
                          <a:effectLst/>
                        </a:rPr>
                        <a:t>16:00 </a:t>
                      </a:r>
                      <a:r>
                        <a:rPr lang="en-US" sz="1200" dirty="0">
                          <a:effectLst/>
                        </a:rPr>
                        <a:t>– </a:t>
                      </a:r>
                      <a:r>
                        <a:rPr lang="en-GB" sz="1200" dirty="0">
                          <a:effectLst/>
                        </a:rPr>
                        <a:t>16:30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spcAft>
                          <a:spcPts val="0"/>
                        </a:spcAft>
                      </a:pPr>
                      <a:r>
                        <a:rPr lang="en-US" sz="1200" dirty="0">
                          <a:effectLst/>
                        </a:rPr>
                        <a:t>Presentation: Using R to implement your design and run a network study</a:t>
                      </a:r>
                      <a:endParaRPr lang="en-US" sz="12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2577616849"/>
                  </a:ext>
                </a:extLst>
              </a:tr>
              <a:tr h="638174">
                <a:tc>
                  <a:txBody>
                    <a:bodyPr/>
                    <a:lstStyle/>
                    <a:p>
                      <a:pPr>
                        <a:spcAft>
                          <a:spcPts val="0"/>
                        </a:spcAft>
                      </a:pPr>
                      <a:r>
                        <a:rPr lang="en-GB" sz="1200" dirty="0">
                          <a:effectLst/>
                        </a:rPr>
                        <a:t>16:30 – 16:45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spcAft>
                          <a:spcPts val="0"/>
                        </a:spcAft>
                      </a:pPr>
                      <a:r>
                        <a:rPr lang="en-GB" sz="1200" dirty="0">
                          <a:effectLst/>
                        </a:rPr>
                        <a:t>Demo: Exploring a network study results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279512729"/>
                  </a:ext>
                </a:extLst>
              </a:tr>
              <a:tr h="319088">
                <a:tc>
                  <a:txBody>
                    <a:bodyPr/>
                    <a:lstStyle/>
                    <a:p>
                      <a:pPr>
                        <a:spcAft>
                          <a:spcPts val="0"/>
                        </a:spcAft>
                      </a:pPr>
                      <a:r>
                        <a:rPr lang="en-GB" sz="1200">
                          <a:effectLst/>
                        </a:rPr>
                        <a:t>16:45 – 17:00</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spcAft>
                          <a:spcPts val="0"/>
                        </a:spcAft>
                      </a:pPr>
                      <a:r>
                        <a:rPr lang="en-GB" sz="1200" dirty="0">
                          <a:effectLst/>
                        </a:rPr>
                        <a:t>Lessons Learned and Feedback</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592861301"/>
                  </a:ext>
                </a:extLst>
              </a:tr>
            </a:tbl>
          </a:graphicData>
        </a:graphic>
      </p:graphicFrame>
    </p:spTree>
    <p:extLst>
      <p:ext uri="{BB962C8B-B14F-4D97-AF65-F5344CB8AC3E}">
        <p14:creationId xmlns:p14="http://schemas.microsoft.com/office/powerpoint/2010/main" val="37741202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4DD661-0346-416D-A345-09AE2B0FE35F}"/>
              </a:ext>
            </a:extLst>
          </p:cNvPr>
          <p:cNvSpPr>
            <a:spLocks noGrp="1"/>
          </p:cNvSpPr>
          <p:nvPr>
            <p:ph type="title"/>
          </p:nvPr>
        </p:nvSpPr>
        <p:spPr>
          <a:xfrm>
            <a:off x="1066800" y="148681"/>
            <a:ext cx="7543800" cy="838199"/>
          </a:xfrm>
        </p:spPr>
        <p:txBody>
          <a:bodyPr/>
          <a:lstStyle/>
          <a:p>
            <a:r>
              <a:rPr lang="en-US" dirty="0"/>
              <a:t>Faculty</a:t>
            </a:r>
          </a:p>
        </p:txBody>
      </p:sp>
      <p:graphicFrame>
        <p:nvGraphicFramePr>
          <p:cNvPr id="4" name="Table 3">
            <a:extLst>
              <a:ext uri="{FF2B5EF4-FFF2-40B4-BE49-F238E27FC236}">
                <a16:creationId xmlns:a16="http://schemas.microsoft.com/office/drawing/2014/main" id="{C71279B5-BB79-420D-B84F-D4D5B0BAFD3B}"/>
              </a:ext>
            </a:extLst>
          </p:cNvPr>
          <p:cNvGraphicFramePr>
            <a:graphicFrameLocks noGrp="1"/>
          </p:cNvGraphicFramePr>
          <p:nvPr>
            <p:extLst>
              <p:ext uri="{D42A27DB-BD31-4B8C-83A1-F6EECF244321}">
                <p14:modId xmlns:p14="http://schemas.microsoft.com/office/powerpoint/2010/main" val="901424682"/>
              </p:ext>
            </p:extLst>
          </p:nvPr>
        </p:nvGraphicFramePr>
        <p:xfrm>
          <a:off x="1926873" y="2133600"/>
          <a:ext cx="4224873" cy="2153999"/>
        </p:xfrm>
        <a:graphic>
          <a:graphicData uri="http://schemas.openxmlformats.org/drawingml/2006/table">
            <a:tbl>
              <a:tblPr firstRow="1" bandRow="1"/>
              <a:tblGrid>
                <a:gridCol w="1502127">
                  <a:extLst>
                    <a:ext uri="{9D8B030D-6E8A-4147-A177-3AD203B41FA5}">
                      <a16:colId xmlns:a16="http://schemas.microsoft.com/office/drawing/2014/main" val="3960439386"/>
                    </a:ext>
                  </a:extLst>
                </a:gridCol>
                <a:gridCol w="1352204">
                  <a:extLst>
                    <a:ext uri="{9D8B030D-6E8A-4147-A177-3AD203B41FA5}">
                      <a16:colId xmlns:a16="http://schemas.microsoft.com/office/drawing/2014/main" val="1336806222"/>
                    </a:ext>
                  </a:extLst>
                </a:gridCol>
                <a:gridCol w="1370542">
                  <a:extLst>
                    <a:ext uri="{9D8B030D-6E8A-4147-A177-3AD203B41FA5}">
                      <a16:colId xmlns:a16="http://schemas.microsoft.com/office/drawing/2014/main" val="3234285434"/>
                    </a:ext>
                  </a:extLst>
                </a:gridCol>
              </a:tblGrid>
              <a:tr h="382198">
                <a:tc>
                  <a:txBody>
                    <a:bodyPr/>
                    <a:lstStyle/>
                    <a:p>
                      <a:pPr algn="ctr">
                        <a:lnSpc>
                          <a:spcPct val="80000"/>
                        </a:lnSpc>
                        <a:spcBef>
                          <a:spcPts val="0"/>
                        </a:spcBef>
                        <a:buSzPct val="25000"/>
                      </a:pPr>
                      <a:r>
                        <a:rPr lang="en-US" sz="1600" dirty="0">
                          <a:solidFill>
                            <a:schemeClr val="bg2"/>
                          </a:solidFill>
                          <a:latin typeface="Calibri" panose="020F0502020204030204" pitchFamily="34" charset="0"/>
                          <a:cs typeface="Calibri" panose="020F0502020204030204" pitchFamily="34" charset="0"/>
                        </a:rPr>
                        <a:t>Egill Fridgeirsson (Erasmus)</a:t>
                      </a:r>
                      <a:endParaRPr lang="en-US" sz="1600" baseline="0" dirty="0">
                        <a:solidFill>
                          <a:schemeClr val="bg2"/>
                        </a:solidFill>
                        <a:latin typeface="Calibri" panose="020F0502020204030204" pitchFamily="34" charset="0"/>
                        <a:cs typeface="Calibri" panose="020F0502020204030204" pitchFamily="34"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endParaRPr lang="en-US" sz="1600" dirty="0">
                        <a:solidFill>
                          <a:schemeClr val="bg2"/>
                        </a:solidFill>
                        <a:latin typeface="Calibri" panose="020F0502020204030204" pitchFamily="34" charset="0"/>
                        <a:cs typeface="Calibri" panose="020F0502020204030204" pitchFamily="34"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lnSpc>
                          <a:spcPct val="80000"/>
                        </a:lnSpc>
                        <a:spcBef>
                          <a:spcPts val="0"/>
                        </a:spcBef>
                        <a:buSzPct val="25000"/>
                      </a:pPr>
                      <a:r>
                        <a:rPr lang="en-US" sz="1600" baseline="0" dirty="0">
                          <a:solidFill>
                            <a:schemeClr val="bg2"/>
                          </a:solidFill>
                          <a:latin typeface="Calibri" panose="020F0502020204030204" pitchFamily="34" charset="0"/>
                          <a:cs typeface="Calibri" panose="020F0502020204030204" pitchFamily="34" charset="0"/>
                        </a:rPr>
                        <a:t>Jenna Reps (J&amp;J)</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2030488099"/>
                  </a:ext>
                </a:extLst>
              </a:tr>
              <a:tr h="1667525">
                <a:tc>
                  <a:txBody>
                    <a:bodyPr/>
                    <a:lstStyle/>
                    <a:p>
                      <a:pPr algn="ctr"/>
                      <a:endParaRPr lang="en-US" dirty="0">
                        <a:latin typeface="Calibri" panose="020F0502020204030204" pitchFamily="34" charset="0"/>
                        <a:cs typeface="Calibri" panose="020F0502020204030204" pitchFamily="34" charset="0"/>
                      </a:endParaRPr>
                    </a:p>
                    <a:p>
                      <a:pPr algn="ctr"/>
                      <a:endParaRPr lang="en-US" dirty="0">
                        <a:latin typeface="Calibri" panose="020F0502020204030204" pitchFamily="34" charset="0"/>
                        <a:cs typeface="Calibri" panose="020F0502020204030204" pitchFamily="34" charset="0"/>
                      </a:endParaRPr>
                    </a:p>
                    <a:p>
                      <a:pPr algn="ctr"/>
                      <a:endParaRPr lang="en-US" dirty="0">
                        <a:latin typeface="Calibri" panose="020F0502020204030204" pitchFamily="34" charset="0"/>
                        <a:cs typeface="Calibri" panose="020F0502020204030204" pitchFamily="34" charset="0"/>
                      </a:endParaRPr>
                    </a:p>
                    <a:p>
                      <a:pPr algn="ctr"/>
                      <a:endParaRPr lang="en-US" dirty="0">
                        <a:latin typeface="Calibri" panose="020F0502020204030204" pitchFamily="34" charset="0"/>
                        <a:cs typeface="Calibri" panose="020F0502020204030204" pitchFamily="34" charset="0"/>
                      </a:endParaRPr>
                    </a:p>
                    <a:p>
                      <a:pPr algn="ctr"/>
                      <a:endParaRPr lang="en-US" dirty="0">
                        <a:latin typeface="Calibri" panose="020F0502020204030204" pitchFamily="34" charset="0"/>
                        <a:cs typeface="Calibri" panose="020F0502020204030204" pitchFamily="34" charset="0"/>
                      </a:endParaRPr>
                    </a:p>
                    <a:p>
                      <a:pPr algn="ctr"/>
                      <a:endParaRPr lang="en-US" dirty="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dirty="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dirty="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69213672"/>
                  </a:ext>
                </a:extLst>
              </a:tr>
            </a:tbl>
          </a:graphicData>
        </a:graphic>
      </p:graphicFrame>
      <p:sp>
        <p:nvSpPr>
          <p:cNvPr id="3" name="Slide Number Placeholder 2">
            <a:extLst>
              <a:ext uri="{FF2B5EF4-FFF2-40B4-BE49-F238E27FC236}">
                <a16:creationId xmlns:a16="http://schemas.microsoft.com/office/drawing/2014/main" id="{4C1FAF91-3ED3-4D24-BA38-FE92AE105A42}"/>
              </a:ext>
            </a:extLst>
          </p:cNvPr>
          <p:cNvSpPr>
            <a:spLocks noGrp="1"/>
          </p:cNvSpPr>
          <p:nvPr>
            <p:ph type="sldNum" sz="quarter" idx="4"/>
          </p:nvPr>
        </p:nvSpPr>
        <p:spPr/>
        <p:txBody>
          <a:bodyPr/>
          <a:lstStyle/>
          <a:p>
            <a:fld id="{444583ED-F364-40B3-B25B-483B5033DFA3}" type="slidenum">
              <a:rPr lang="en-US" smtClean="0"/>
              <a:pPr/>
              <a:t>3</a:t>
            </a:fld>
            <a:endParaRPr lang="en-US"/>
          </a:p>
        </p:txBody>
      </p:sp>
      <p:pic>
        <p:nvPicPr>
          <p:cNvPr id="5" name="Picture 4">
            <a:extLst>
              <a:ext uri="{FF2B5EF4-FFF2-40B4-BE49-F238E27FC236}">
                <a16:creationId xmlns:a16="http://schemas.microsoft.com/office/drawing/2014/main" id="{59350FC3-F37F-8642-B066-8905A32925A9}"/>
              </a:ext>
            </a:extLst>
          </p:cNvPr>
          <p:cNvPicPr>
            <a:picLocks noChangeAspect="1"/>
          </p:cNvPicPr>
          <p:nvPr/>
        </p:nvPicPr>
        <p:blipFill>
          <a:blip r:embed="rId2"/>
          <a:stretch>
            <a:fillRect/>
          </a:stretch>
        </p:blipFill>
        <p:spPr>
          <a:xfrm>
            <a:off x="4951737" y="2676730"/>
            <a:ext cx="1006454" cy="1504539"/>
          </a:xfrm>
          <a:prstGeom prst="rect">
            <a:avLst/>
          </a:prstGeom>
        </p:spPr>
      </p:pic>
      <p:sp>
        <p:nvSpPr>
          <p:cNvPr id="6" name="TextBox 5">
            <a:extLst>
              <a:ext uri="{FF2B5EF4-FFF2-40B4-BE49-F238E27FC236}">
                <a16:creationId xmlns:a16="http://schemas.microsoft.com/office/drawing/2014/main" id="{9A816030-8A1D-284A-A51D-03CC97A63310}"/>
              </a:ext>
            </a:extLst>
          </p:cNvPr>
          <p:cNvSpPr txBox="1"/>
          <p:nvPr/>
        </p:nvSpPr>
        <p:spPr>
          <a:xfrm>
            <a:off x="2646066" y="6540692"/>
            <a:ext cx="4157030" cy="523220"/>
          </a:xfrm>
          <a:prstGeom prst="rect">
            <a:avLst/>
          </a:prstGeom>
          <a:noFill/>
        </p:spPr>
        <p:txBody>
          <a:bodyPr wrap="square" rtlCol="0">
            <a:spAutoFit/>
          </a:bodyPr>
          <a:lstStyle/>
          <a:p>
            <a:r>
              <a:rPr lang="en-US" dirty="0">
                <a:hlinkClick r:id="rId3"/>
              </a:rPr>
              <a:t>https://www.ohdsi.org/who-we-are/collaborators/</a:t>
            </a:r>
            <a:endParaRPr lang="en-US" dirty="0"/>
          </a:p>
          <a:p>
            <a:endParaRPr lang="en-US" dirty="0"/>
          </a:p>
        </p:txBody>
      </p:sp>
      <p:sp>
        <p:nvSpPr>
          <p:cNvPr id="7" name="TextBox 6">
            <a:extLst>
              <a:ext uri="{FF2B5EF4-FFF2-40B4-BE49-F238E27FC236}">
                <a16:creationId xmlns:a16="http://schemas.microsoft.com/office/drawing/2014/main" id="{F0DC45C7-C67A-8B47-9967-C3160478BFB7}"/>
              </a:ext>
            </a:extLst>
          </p:cNvPr>
          <p:cNvSpPr txBox="1"/>
          <p:nvPr/>
        </p:nvSpPr>
        <p:spPr>
          <a:xfrm>
            <a:off x="3124200" y="5105400"/>
            <a:ext cx="3429000" cy="738664"/>
          </a:xfrm>
          <a:prstGeom prst="rect">
            <a:avLst/>
          </a:prstGeom>
          <a:noFill/>
        </p:spPr>
        <p:txBody>
          <a:bodyPr wrap="square" rtlCol="0">
            <a:spAutoFit/>
          </a:bodyPr>
          <a:lstStyle/>
          <a:p>
            <a:r>
              <a:rPr lang="en-GB" dirty="0"/>
              <a:t>Slides can be found on our </a:t>
            </a:r>
            <a:r>
              <a:rPr lang="en-GB" dirty="0" err="1"/>
              <a:t>Github</a:t>
            </a:r>
            <a:r>
              <a:rPr lang="en-GB" dirty="0"/>
              <a:t>:</a:t>
            </a:r>
          </a:p>
          <a:p>
            <a:endParaRPr lang="en-GB" dirty="0"/>
          </a:p>
          <a:p>
            <a:r>
              <a:rPr lang="en-GB" dirty="0">
                <a:hlinkClick r:id="rId4"/>
              </a:rPr>
              <a:t>https://github.com/OHDSI/Tutorial-PLP</a:t>
            </a:r>
            <a:r>
              <a:rPr lang="en-GB" dirty="0"/>
              <a:t> </a:t>
            </a:r>
          </a:p>
        </p:txBody>
      </p:sp>
      <p:pic>
        <p:nvPicPr>
          <p:cNvPr id="1028" name="Picture 4" descr="Meet The 2022 Titans: Egill Fridgeirsson (Nov. 1 Community Call)">
            <a:extLst>
              <a:ext uri="{FF2B5EF4-FFF2-40B4-BE49-F238E27FC236}">
                <a16:creationId xmlns:a16="http://schemas.microsoft.com/office/drawing/2014/main" id="{7B93650F-BFF1-162D-DD90-893D3B15EA9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1667" t="3047" r="34167" b="61851"/>
          <a:stretch>
            <a:fillRect/>
          </a:stretch>
        </p:blipFill>
        <p:spPr bwMode="auto">
          <a:xfrm>
            <a:off x="2106321" y="2676730"/>
            <a:ext cx="1079490" cy="15045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05954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65BA84-CE5F-4C49-96E3-2E5A91873F47}"/>
              </a:ext>
            </a:extLst>
          </p:cNvPr>
          <p:cNvSpPr>
            <a:spLocks noGrp="1"/>
          </p:cNvSpPr>
          <p:nvPr>
            <p:ph type="title"/>
          </p:nvPr>
        </p:nvSpPr>
        <p:spPr>
          <a:xfrm>
            <a:off x="2137421" y="2441172"/>
            <a:ext cx="6858000" cy="1790700"/>
          </a:xfrm>
        </p:spPr>
        <p:txBody>
          <a:bodyPr/>
          <a:lstStyle/>
          <a:p>
            <a:r>
              <a:rPr lang="en-US" dirty="0"/>
              <a:t>OHDSI PLP Framework with Best Practices</a:t>
            </a:r>
          </a:p>
        </p:txBody>
      </p:sp>
      <p:sp>
        <p:nvSpPr>
          <p:cNvPr id="3" name="Subtitle 2">
            <a:extLst>
              <a:ext uri="{FF2B5EF4-FFF2-40B4-BE49-F238E27FC236}">
                <a16:creationId xmlns:a16="http://schemas.microsoft.com/office/drawing/2014/main" id="{3D28E576-5630-6441-A853-3ED3B06E3528}"/>
              </a:ext>
            </a:extLst>
          </p:cNvPr>
          <p:cNvSpPr>
            <a:spLocks noGrp="1"/>
          </p:cNvSpPr>
          <p:nvPr>
            <p:ph type="body" sz="quarter" idx="1"/>
          </p:nvPr>
        </p:nvSpPr>
        <p:spPr>
          <a:xfrm>
            <a:off x="2743200" y="4086435"/>
            <a:ext cx="5264066" cy="1241822"/>
          </a:xfrm>
        </p:spPr>
        <p:txBody>
          <a:bodyPr/>
          <a:lstStyle/>
          <a:p>
            <a:r>
              <a:rPr lang="en-US" dirty="0"/>
              <a:t>Jenna Reps</a:t>
            </a:r>
          </a:p>
        </p:txBody>
      </p:sp>
      <p:pic>
        <p:nvPicPr>
          <p:cNvPr id="5" name="Picture 4">
            <a:extLst>
              <a:ext uri="{FF2B5EF4-FFF2-40B4-BE49-F238E27FC236}">
                <a16:creationId xmlns:a16="http://schemas.microsoft.com/office/drawing/2014/main" id="{E2A96DAB-BD46-0840-8039-1C83DDB2BCAF}"/>
              </a:ext>
            </a:extLst>
          </p:cNvPr>
          <p:cNvPicPr>
            <a:picLocks noChangeAspect="1"/>
          </p:cNvPicPr>
          <p:nvPr/>
        </p:nvPicPr>
        <p:blipFill>
          <a:blip r:embed="rId2"/>
          <a:stretch>
            <a:fillRect/>
          </a:stretch>
        </p:blipFill>
        <p:spPr>
          <a:xfrm>
            <a:off x="400476" y="4673911"/>
            <a:ext cx="1495198" cy="1295838"/>
          </a:xfrm>
          <a:prstGeom prst="rect">
            <a:avLst/>
          </a:prstGeom>
        </p:spPr>
      </p:pic>
      <p:pic>
        <p:nvPicPr>
          <p:cNvPr id="4" name="Picture 3">
            <a:extLst>
              <a:ext uri="{FF2B5EF4-FFF2-40B4-BE49-F238E27FC236}">
                <a16:creationId xmlns:a16="http://schemas.microsoft.com/office/drawing/2014/main" id="{971133FF-8A5A-8D0C-3E58-C13714186BE4}"/>
              </a:ext>
            </a:extLst>
          </p:cNvPr>
          <p:cNvPicPr>
            <a:picLocks noChangeAspect="1"/>
          </p:cNvPicPr>
          <p:nvPr/>
        </p:nvPicPr>
        <p:blipFill>
          <a:blip r:embed="rId3"/>
          <a:stretch>
            <a:fillRect/>
          </a:stretch>
        </p:blipFill>
        <p:spPr>
          <a:xfrm>
            <a:off x="7848600" y="324261"/>
            <a:ext cx="1006454" cy="1504539"/>
          </a:xfrm>
          <a:prstGeom prst="rect">
            <a:avLst/>
          </a:prstGeom>
        </p:spPr>
      </p:pic>
    </p:spTree>
    <p:extLst>
      <p:ext uri="{BB962C8B-B14F-4D97-AF65-F5344CB8AC3E}">
        <p14:creationId xmlns:p14="http://schemas.microsoft.com/office/powerpoint/2010/main" val="3297081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3AEBF2-1279-FA42-3308-C13F027BE0E9}"/>
              </a:ext>
            </a:extLst>
          </p:cNvPr>
          <p:cNvSpPr>
            <a:spLocks noGrp="1"/>
          </p:cNvSpPr>
          <p:nvPr>
            <p:ph type="title"/>
          </p:nvPr>
        </p:nvSpPr>
        <p:spPr/>
        <p:txBody>
          <a:bodyPr/>
          <a:lstStyle/>
          <a:p>
            <a:r>
              <a:rPr lang="en-US" dirty="0"/>
              <a:t>Things to cover in 45 mins</a:t>
            </a:r>
          </a:p>
        </p:txBody>
      </p:sp>
      <p:sp>
        <p:nvSpPr>
          <p:cNvPr id="3" name="Text Placeholder 2">
            <a:extLst>
              <a:ext uri="{FF2B5EF4-FFF2-40B4-BE49-F238E27FC236}">
                <a16:creationId xmlns:a16="http://schemas.microsoft.com/office/drawing/2014/main" id="{94CC85DF-FC35-6357-0E59-1A9AFB054D2D}"/>
              </a:ext>
            </a:extLst>
          </p:cNvPr>
          <p:cNvSpPr>
            <a:spLocks noGrp="1"/>
          </p:cNvSpPr>
          <p:nvPr>
            <p:ph type="body" idx="1"/>
          </p:nvPr>
        </p:nvSpPr>
        <p:spPr/>
        <p:txBody>
          <a:bodyPr/>
          <a:lstStyle/>
          <a:p>
            <a:r>
              <a:rPr lang="en-US" dirty="0"/>
              <a:t> Extracting the data (cohort vs case control, features, </a:t>
            </a:r>
            <a:r>
              <a:rPr lang="en-US" dirty="0" err="1"/>
              <a:t>etc</a:t>
            </a:r>
            <a:r>
              <a:rPr lang="en-US" dirty="0"/>
              <a:t>)</a:t>
            </a:r>
          </a:p>
          <a:p>
            <a:r>
              <a:rPr lang="en-US" dirty="0"/>
              <a:t> Learning the model (</a:t>
            </a:r>
            <a:r>
              <a:rPr lang="en-US" dirty="0" err="1"/>
              <a:t>hyperparams</a:t>
            </a:r>
            <a:r>
              <a:rPr lang="en-US" dirty="0"/>
              <a:t>, split, classifier choice, </a:t>
            </a:r>
            <a:r>
              <a:rPr lang="en-US" dirty="0" err="1"/>
              <a:t>etc</a:t>
            </a:r>
            <a:r>
              <a:rPr lang="en-US" dirty="0"/>
              <a:t>)</a:t>
            </a:r>
          </a:p>
          <a:p>
            <a:r>
              <a:rPr lang="en-US" dirty="0"/>
              <a:t> OHDSI PLP model design components</a:t>
            </a:r>
          </a:p>
          <a:p>
            <a:r>
              <a:rPr lang="en-US" dirty="0"/>
              <a:t> Evaluating the model (AUROC, calibration, …)</a:t>
            </a:r>
          </a:p>
        </p:txBody>
      </p:sp>
      <p:sp>
        <p:nvSpPr>
          <p:cNvPr id="4" name="Slide Number Placeholder 3">
            <a:extLst>
              <a:ext uri="{FF2B5EF4-FFF2-40B4-BE49-F238E27FC236}">
                <a16:creationId xmlns:a16="http://schemas.microsoft.com/office/drawing/2014/main" id="{39FD0D03-DEA8-7A79-70C7-62C6B39A4481}"/>
              </a:ext>
            </a:extLst>
          </p:cNvPr>
          <p:cNvSpPr>
            <a:spLocks noGrp="1"/>
          </p:cNvSpPr>
          <p:nvPr>
            <p:ph type="sldNum" idx="12"/>
          </p:nvPr>
        </p:nvSpPr>
        <p:spPr/>
        <p:txBody>
          <a:bodyPr/>
          <a:lstStyle/>
          <a:p>
            <a:pPr>
              <a:buSzPct val="25000"/>
            </a:pPr>
            <a:fld id="{00000000-1234-1234-1234-123412341234}" type="slidenum">
              <a:rPr lang="en-US" sz="1200" smtClean="0">
                <a:solidFill>
                  <a:srgbClr val="20425A"/>
                </a:solidFill>
                <a:latin typeface="Calibri"/>
                <a:ea typeface="Calibri"/>
                <a:cs typeface="Calibri"/>
                <a:sym typeface="Calibri"/>
              </a:rPr>
              <a:pPr>
                <a:buSzPct val="25000"/>
              </a:pPr>
              <a:t>31</a:t>
            </a:fld>
            <a:endParaRPr lang="en-US" sz="1200" dirty="0">
              <a:solidFill>
                <a:srgbClr val="20425A"/>
              </a:solidFill>
              <a:latin typeface="Calibri"/>
              <a:ea typeface="Calibri"/>
              <a:cs typeface="Calibri"/>
              <a:sym typeface="Calibri"/>
            </a:endParaRPr>
          </a:p>
        </p:txBody>
      </p:sp>
    </p:spTree>
    <p:extLst>
      <p:ext uri="{BB962C8B-B14F-4D97-AF65-F5344CB8AC3E}">
        <p14:creationId xmlns:p14="http://schemas.microsoft.com/office/powerpoint/2010/main" val="419948179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222E05-3747-9705-5041-05E65E256AE3}"/>
              </a:ext>
            </a:extLst>
          </p:cNvPr>
          <p:cNvSpPr>
            <a:spLocks noGrp="1"/>
          </p:cNvSpPr>
          <p:nvPr>
            <p:ph type="title"/>
          </p:nvPr>
        </p:nvSpPr>
        <p:spPr/>
        <p:txBody>
          <a:bodyPr/>
          <a:lstStyle/>
          <a:p>
            <a:r>
              <a:rPr lang="en-US" dirty="0"/>
              <a:t>The Framework</a:t>
            </a:r>
          </a:p>
        </p:txBody>
      </p:sp>
      <p:sp>
        <p:nvSpPr>
          <p:cNvPr id="3" name="Text Placeholder 2">
            <a:extLst>
              <a:ext uri="{FF2B5EF4-FFF2-40B4-BE49-F238E27FC236}">
                <a16:creationId xmlns:a16="http://schemas.microsoft.com/office/drawing/2014/main" id="{CB712534-AABE-3DFC-D1B5-403D35BC80ED}"/>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14D841AB-852E-5181-051F-F96BB1B5CD0A}"/>
              </a:ext>
            </a:extLst>
          </p:cNvPr>
          <p:cNvSpPr>
            <a:spLocks noGrp="1"/>
          </p:cNvSpPr>
          <p:nvPr>
            <p:ph type="sldNum" idx="12"/>
          </p:nvPr>
        </p:nvSpPr>
        <p:spPr/>
        <p:txBody>
          <a:bodyPr/>
          <a:lstStyle/>
          <a:p>
            <a:pPr>
              <a:buSzPct val="25000"/>
            </a:pPr>
            <a:fld id="{00000000-1234-1234-1234-123412341234}" type="slidenum">
              <a:rPr lang="en-US" sz="1200" smtClean="0">
                <a:solidFill>
                  <a:srgbClr val="20425A"/>
                </a:solidFill>
                <a:latin typeface="Calibri"/>
                <a:ea typeface="Calibri"/>
                <a:cs typeface="Calibri"/>
                <a:sym typeface="Calibri"/>
              </a:rPr>
              <a:pPr>
                <a:buSzPct val="25000"/>
              </a:pPr>
              <a:t>32</a:t>
            </a:fld>
            <a:endParaRPr lang="en-US" sz="1200" dirty="0">
              <a:solidFill>
                <a:srgbClr val="20425A"/>
              </a:solidFill>
              <a:latin typeface="Calibri"/>
              <a:ea typeface="Calibri"/>
              <a:cs typeface="Calibri"/>
              <a:sym typeface="Calibri"/>
            </a:endParaRPr>
          </a:p>
        </p:txBody>
      </p:sp>
    </p:spTree>
    <p:extLst>
      <p:ext uri="{BB962C8B-B14F-4D97-AF65-F5344CB8AC3E}">
        <p14:creationId xmlns:p14="http://schemas.microsoft.com/office/powerpoint/2010/main" val="349982587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F39FB7-41EE-9B6D-DDC2-C995E58A01F3}"/>
              </a:ext>
            </a:extLst>
          </p:cNvPr>
          <p:cNvSpPr>
            <a:spLocks noGrp="1"/>
          </p:cNvSpPr>
          <p:nvPr>
            <p:ph type="title"/>
          </p:nvPr>
        </p:nvSpPr>
        <p:spPr/>
        <p:txBody>
          <a:bodyPr/>
          <a:lstStyle/>
          <a:p>
            <a:r>
              <a:rPr lang="en-US" dirty="0"/>
              <a:t>Cohort vs case-control design</a:t>
            </a:r>
          </a:p>
        </p:txBody>
      </p:sp>
      <p:sp>
        <p:nvSpPr>
          <p:cNvPr id="3" name="Text Placeholder 2">
            <a:extLst>
              <a:ext uri="{FF2B5EF4-FFF2-40B4-BE49-F238E27FC236}">
                <a16:creationId xmlns:a16="http://schemas.microsoft.com/office/drawing/2014/main" id="{2460F28E-B087-3F94-2E49-0129B562CD20}"/>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AC9A447D-5CEE-1CA5-E92A-1825FD3417D2}"/>
              </a:ext>
            </a:extLst>
          </p:cNvPr>
          <p:cNvSpPr>
            <a:spLocks noGrp="1"/>
          </p:cNvSpPr>
          <p:nvPr>
            <p:ph type="sldNum" idx="12"/>
          </p:nvPr>
        </p:nvSpPr>
        <p:spPr/>
        <p:txBody>
          <a:bodyPr/>
          <a:lstStyle/>
          <a:p>
            <a:pPr>
              <a:buSzPct val="25000"/>
            </a:pPr>
            <a:fld id="{00000000-1234-1234-1234-123412341234}" type="slidenum">
              <a:rPr lang="en-US" sz="1200" smtClean="0">
                <a:solidFill>
                  <a:srgbClr val="20425A"/>
                </a:solidFill>
                <a:latin typeface="Calibri"/>
                <a:ea typeface="Calibri"/>
                <a:cs typeface="Calibri"/>
                <a:sym typeface="Calibri"/>
              </a:rPr>
              <a:pPr>
                <a:buSzPct val="25000"/>
              </a:pPr>
              <a:t>33</a:t>
            </a:fld>
            <a:endParaRPr lang="en-US" sz="1200" dirty="0">
              <a:solidFill>
                <a:srgbClr val="20425A"/>
              </a:solidFill>
              <a:latin typeface="Calibri"/>
              <a:ea typeface="Calibri"/>
              <a:cs typeface="Calibri"/>
              <a:sym typeface="Calibri"/>
            </a:endParaRPr>
          </a:p>
        </p:txBody>
      </p:sp>
    </p:spTree>
    <p:extLst>
      <p:ext uri="{BB962C8B-B14F-4D97-AF65-F5344CB8AC3E}">
        <p14:creationId xmlns:p14="http://schemas.microsoft.com/office/powerpoint/2010/main" val="415747445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54E901-38BB-4377-2D99-C4F99B1DED32}"/>
              </a:ext>
            </a:extLst>
          </p:cNvPr>
          <p:cNvSpPr>
            <a:spLocks noGrp="1"/>
          </p:cNvSpPr>
          <p:nvPr>
            <p:ph type="title"/>
          </p:nvPr>
        </p:nvSpPr>
        <p:spPr/>
        <p:txBody>
          <a:bodyPr/>
          <a:lstStyle/>
          <a:p>
            <a:r>
              <a:rPr lang="en-US" dirty="0"/>
              <a:t>Extracting labelled data</a:t>
            </a:r>
          </a:p>
        </p:txBody>
      </p:sp>
      <p:sp>
        <p:nvSpPr>
          <p:cNvPr id="3" name="Text Placeholder 2">
            <a:extLst>
              <a:ext uri="{FF2B5EF4-FFF2-40B4-BE49-F238E27FC236}">
                <a16:creationId xmlns:a16="http://schemas.microsoft.com/office/drawing/2014/main" id="{A9364BE6-FF87-B604-CBE9-A3FD7C2FE5E7}"/>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DD89D908-A63A-B4F4-E03E-ECDD0957C36B}"/>
              </a:ext>
            </a:extLst>
          </p:cNvPr>
          <p:cNvSpPr>
            <a:spLocks noGrp="1"/>
          </p:cNvSpPr>
          <p:nvPr>
            <p:ph type="sldNum" idx="12"/>
          </p:nvPr>
        </p:nvSpPr>
        <p:spPr/>
        <p:txBody>
          <a:bodyPr/>
          <a:lstStyle/>
          <a:p>
            <a:pPr>
              <a:buSzPct val="25000"/>
            </a:pPr>
            <a:fld id="{00000000-1234-1234-1234-123412341234}" type="slidenum">
              <a:rPr lang="en-US" sz="1200" smtClean="0">
                <a:solidFill>
                  <a:srgbClr val="20425A"/>
                </a:solidFill>
                <a:latin typeface="Calibri"/>
                <a:ea typeface="Calibri"/>
                <a:cs typeface="Calibri"/>
                <a:sym typeface="Calibri"/>
              </a:rPr>
              <a:pPr>
                <a:buSzPct val="25000"/>
              </a:pPr>
              <a:t>34</a:t>
            </a:fld>
            <a:endParaRPr lang="en-US" sz="1200" dirty="0">
              <a:solidFill>
                <a:srgbClr val="20425A"/>
              </a:solidFill>
              <a:latin typeface="Calibri"/>
              <a:ea typeface="Calibri"/>
              <a:cs typeface="Calibri"/>
              <a:sym typeface="Calibri"/>
            </a:endParaRPr>
          </a:p>
        </p:txBody>
      </p:sp>
    </p:spTree>
    <p:extLst>
      <p:ext uri="{BB962C8B-B14F-4D97-AF65-F5344CB8AC3E}">
        <p14:creationId xmlns:p14="http://schemas.microsoft.com/office/powerpoint/2010/main" val="148281269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F461FB-E61B-35B0-BA32-0DE2B7C43F32}"/>
              </a:ext>
            </a:extLst>
          </p:cNvPr>
          <p:cNvSpPr>
            <a:spLocks noGrp="1"/>
          </p:cNvSpPr>
          <p:nvPr>
            <p:ph type="title"/>
          </p:nvPr>
        </p:nvSpPr>
        <p:spPr/>
        <p:txBody>
          <a:bodyPr/>
          <a:lstStyle/>
          <a:p>
            <a:r>
              <a:rPr lang="en-US" dirty="0"/>
              <a:t>Retrospective cohort design using RWD for prediction</a:t>
            </a:r>
          </a:p>
        </p:txBody>
      </p:sp>
      <p:sp>
        <p:nvSpPr>
          <p:cNvPr id="3" name="Text Placeholder 2">
            <a:extLst>
              <a:ext uri="{FF2B5EF4-FFF2-40B4-BE49-F238E27FC236}">
                <a16:creationId xmlns:a16="http://schemas.microsoft.com/office/drawing/2014/main" id="{8DD5EC4F-FDA7-A268-D8E5-9F3D79CCFF23}"/>
              </a:ext>
            </a:extLst>
          </p:cNvPr>
          <p:cNvSpPr>
            <a:spLocks noGrp="1"/>
          </p:cNvSpPr>
          <p:nvPr>
            <p:ph type="body" idx="1"/>
          </p:nvPr>
        </p:nvSpPr>
        <p:spPr/>
        <p:txBody>
          <a:bodyPr/>
          <a:lstStyle/>
          <a:p>
            <a:pPr marL="152400" indent="0">
              <a:buNone/>
            </a:pPr>
            <a:r>
              <a:rPr lang="en-US" dirty="0"/>
              <a:t>We find people in the data who historically match our </a:t>
            </a:r>
            <a:r>
              <a:rPr lang="en-US" b="1" dirty="0"/>
              <a:t>target population</a:t>
            </a:r>
            <a:r>
              <a:rPr lang="en-US" dirty="0"/>
              <a:t> and we follow them for the </a:t>
            </a:r>
            <a:r>
              <a:rPr lang="en-US" b="1" dirty="0"/>
              <a:t>time-at-risk</a:t>
            </a:r>
            <a:r>
              <a:rPr lang="en-US" dirty="0"/>
              <a:t> to see whether they had the </a:t>
            </a:r>
            <a:r>
              <a:rPr lang="en-US" b="1" dirty="0"/>
              <a:t>outcome</a:t>
            </a:r>
            <a:r>
              <a:rPr lang="en-US" dirty="0"/>
              <a:t> or not.</a:t>
            </a:r>
          </a:p>
        </p:txBody>
      </p:sp>
      <p:pic>
        <p:nvPicPr>
          <p:cNvPr id="4" name="Picture 3">
            <a:extLst>
              <a:ext uri="{FF2B5EF4-FFF2-40B4-BE49-F238E27FC236}">
                <a16:creationId xmlns:a16="http://schemas.microsoft.com/office/drawing/2014/main" id="{D6210A54-1D1B-3F5E-3746-5606560C30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000" y="3147935"/>
            <a:ext cx="6600825" cy="2114550"/>
          </a:xfrm>
          <a:prstGeom prst="rect">
            <a:avLst/>
          </a:prstGeom>
        </p:spPr>
      </p:pic>
      <p:sp>
        <p:nvSpPr>
          <p:cNvPr id="6" name="TextBox 5">
            <a:extLst>
              <a:ext uri="{FF2B5EF4-FFF2-40B4-BE49-F238E27FC236}">
                <a16:creationId xmlns:a16="http://schemas.microsoft.com/office/drawing/2014/main" id="{C265D3E2-FD4A-FBE6-F995-4B414DC6CF40}"/>
              </a:ext>
            </a:extLst>
          </p:cNvPr>
          <p:cNvSpPr txBox="1"/>
          <p:nvPr/>
        </p:nvSpPr>
        <p:spPr>
          <a:xfrm>
            <a:off x="2716019" y="5200316"/>
            <a:ext cx="4612422" cy="300082"/>
          </a:xfrm>
          <a:prstGeom prst="rect">
            <a:avLst/>
          </a:prstGeom>
          <a:noFill/>
        </p:spPr>
        <p:txBody>
          <a:bodyPr wrap="square">
            <a:spAutoFit/>
          </a:bodyPr>
          <a:lstStyle/>
          <a:p>
            <a:pPr marL="152400"/>
            <a:r>
              <a:rPr lang="en-US" sz="1350" dirty="0"/>
              <a:t>Example: one patient who had the outcome</a:t>
            </a:r>
          </a:p>
        </p:txBody>
      </p:sp>
    </p:spTree>
    <p:extLst>
      <p:ext uri="{BB962C8B-B14F-4D97-AF65-F5344CB8AC3E}">
        <p14:creationId xmlns:p14="http://schemas.microsoft.com/office/powerpoint/2010/main" val="418253561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3367FE-C0ED-216F-3A0A-0F28A05A09A4}"/>
              </a:ext>
            </a:extLst>
          </p:cNvPr>
          <p:cNvSpPr>
            <a:spLocks noGrp="1"/>
          </p:cNvSpPr>
          <p:nvPr>
            <p:ph type="title"/>
          </p:nvPr>
        </p:nvSpPr>
        <p:spPr/>
        <p:txBody>
          <a:bodyPr/>
          <a:lstStyle/>
          <a:p>
            <a:r>
              <a:rPr lang="en-US" dirty="0"/>
              <a:t>Developing the model</a:t>
            </a:r>
          </a:p>
        </p:txBody>
      </p:sp>
      <p:sp>
        <p:nvSpPr>
          <p:cNvPr id="3" name="Text Placeholder 2">
            <a:extLst>
              <a:ext uri="{FF2B5EF4-FFF2-40B4-BE49-F238E27FC236}">
                <a16:creationId xmlns:a16="http://schemas.microsoft.com/office/drawing/2014/main" id="{CC05DDC6-348A-149B-73EB-B2AE744DFC99}"/>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191C6039-AE24-9CE9-2D35-3A9B4FE8BA8D}"/>
              </a:ext>
            </a:extLst>
          </p:cNvPr>
          <p:cNvSpPr>
            <a:spLocks noGrp="1"/>
          </p:cNvSpPr>
          <p:nvPr>
            <p:ph type="sldNum" idx="12"/>
          </p:nvPr>
        </p:nvSpPr>
        <p:spPr/>
        <p:txBody>
          <a:bodyPr/>
          <a:lstStyle/>
          <a:p>
            <a:pPr>
              <a:buSzPct val="25000"/>
            </a:pPr>
            <a:fld id="{00000000-1234-1234-1234-123412341234}" type="slidenum">
              <a:rPr lang="en-US" sz="1200" smtClean="0">
                <a:solidFill>
                  <a:srgbClr val="20425A"/>
                </a:solidFill>
                <a:latin typeface="Calibri"/>
                <a:ea typeface="Calibri"/>
                <a:cs typeface="Calibri"/>
                <a:sym typeface="Calibri"/>
              </a:rPr>
              <a:pPr>
                <a:buSzPct val="25000"/>
              </a:pPr>
              <a:t>36</a:t>
            </a:fld>
            <a:endParaRPr lang="en-US" sz="1200" dirty="0">
              <a:solidFill>
                <a:srgbClr val="20425A"/>
              </a:solidFill>
              <a:latin typeface="Calibri"/>
              <a:ea typeface="Calibri"/>
              <a:cs typeface="Calibri"/>
              <a:sym typeface="Calibri"/>
            </a:endParaRPr>
          </a:p>
        </p:txBody>
      </p:sp>
    </p:spTree>
    <p:extLst>
      <p:ext uri="{BB962C8B-B14F-4D97-AF65-F5344CB8AC3E}">
        <p14:creationId xmlns:p14="http://schemas.microsoft.com/office/powerpoint/2010/main" val="308724849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52A74E-980B-6537-972E-0E5821AEF927}"/>
              </a:ext>
            </a:extLst>
          </p:cNvPr>
          <p:cNvSpPr>
            <a:spLocks noGrp="1"/>
          </p:cNvSpPr>
          <p:nvPr>
            <p:ph type="title"/>
          </p:nvPr>
        </p:nvSpPr>
        <p:spPr/>
        <p:txBody>
          <a:bodyPr/>
          <a:lstStyle/>
          <a:p>
            <a:r>
              <a:rPr lang="en-US" dirty="0"/>
              <a:t>Evaluating the model</a:t>
            </a:r>
          </a:p>
        </p:txBody>
      </p:sp>
      <p:sp>
        <p:nvSpPr>
          <p:cNvPr id="3" name="Text Placeholder 2">
            <a:extLst>
              <a:ext uri="{FF2B5EF4-FFF2-40B4-BE49-F238E27FC236}">
                <a16:creationId xmlns:a16="http://schemas.microsoft.com/office/drawing/2014/main" id="{917870C4-BB6F-F2CC-52B1-72013C6DC93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186F577-6C73-3025-7F07-836E0177221D}"/>
              </a:ext>
            </a:extLst>
          </p:cNvPr>
          <p:cNvSpPr>
            <a:spLocks noGrp="1"/>
          </p:cNvSpPr>
          <p:nvPr>
            <p:ph type="sldNum" idx="12"/>
          </p:nvPr>
        </p:nvSpPr>
        <p:spPr/>
        <p:txBody>
          <a:bodyPr/>
          <a:lstStyle/>
          <a:p>
            <a:pPr>
              <a:buSzPct val="25000"/>
            </a:pPr>
            <a:fld id="{00000000-1234-1234-1234-123412341234}" type="slidenum">
              <a:rPr lang="en-US" sz="1200" smtClean="0">
                <a:solidFill>
                  <a:srgbClr val="20425A"/>
                </a:solidFill>
                <a:latin typeface="Calibri"/>
                <a:ea typeface="Calibri"/>
                <a:cs typeface="Calibri"/>
                <a:sym typeface="Calibri"/>
              </a:rPr>
              <a:pPr>
                <a:buSzPct val="25000"/>
              </a:pPr>
              <a:t>37</a:t>
            </a:fld>
            <a:endParaRPr lang="en-US" sz="1200" dirty="0">
              <a:solidFill>
                <a:srgbClr val="20425A"/>
              </a:solidFill>
              <a:latin typeface="Calibri"/>
              <a:ea typeface="Calibri"/>
              <a:cs typeface="Calibri"/>
              <a:sym typeface="Calibri"/>
            </a:endParaRPr>
          </a:p>
        </p:txBody>
      </p:sp>
    </p:spTree>
    <p:extLst>
      <p:ext uri="{BB962C8B-B14F-4D97-AF65-F5344CB8AC3E}">
        <p14:creationId xmlns:p14="http://schemas.microsoft.com/office/powerpoint/2010/main" val="381570160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EE1B07-E78D-672B-3466-20561C3B7940}"/>
              </a:ext>
            </a:extLst>
          </p:cNvPr>
          <p:cNvSpPr>
            <a:spLocks noGrp="1"/>
          </p:cNvSpPr>
          <p:nvPr>
            <p:ph type="title"/>
          </p:nvPr>
        </p:nvSpPr>
        <p:spPr/>
        <p:txBody>
          <a:bodyPr/>
          <a:lstStyle/>
          <a:p>
            <a:r>
              <a:rPr lang="en-US" dirty="0"/>
              <a:t>Publishing the model</a:t>
            </a:r>
          </a:p>
        </p:txBody>
      </p:sp>
      <p:sp>
        <p:nvSpPr>
          <p:cNvPr id="3" name="Text Placeholder 2">
            <a:extLst>
              <a:ext uri="{FF2B5EF4-FFF2-40B4-BE49-F238E27FC236}">
                <a16:creationId xmlns:a16="http://schemas.microsoft.com/office/drawing/2014/main" id="{4060AB70-85A6-766E-B90E-440F81D3AAE2}"/>
              </a:ext>
            </a:extLst>
          </p:cNvPr>
          <p:cNvSpPr>
            <a:spLocks noGrp="1"/>
          </p:cNvSpPr>
          <p:nvPr>
            <p:ph type="body" idx="1"/>
          </p:nvPr>
        </p:nvSpPr>
        <p:spPr/>
        <p:txBody>
          <a:bodyPr/>
          <a:lstStyle/>
          <a:p>
            <a:r>
              <a:rPr lang="en-US" dirty="0"/>
              <a:t>TRIPOD</a:t>
            </a:r>
          </a:p>
        </p:txBody>
      </p:sp>
      <p:sp>
        <p:nvSpPr>
          <p:cNvPr id="4" name="Slide Number Placeholder 3">
            <a:extLst>
              <a:ext uri="{FF2B5EF4-FFF2-40B4-BE49-F238E27FC236}">
                <a16:creationId xmlns:a16="http://schemas.microsoft.com/office/drawing/2014/main" id="{444E257B-98CB-32A4-12CE-D110D4FB608F}"/>
              </a:ext>
            </a:extLst>
          </p:cNvPr>
          <p:cNvSpPr>
            <a:spLocks noGrp="1"/>
          </p:cNvSpPr>
          <p:nvPr>
            <p:ph type="sldNum" idx="12"/>
          </p:nvPr>
        </p:nvSpPr>
        <p:spPr/>
        <p:txBody>
          <a:bodyPr/>
          <a:lstStyle/>
          <a:p>
            <a:pPr>
              <a:buSzPct val="25000"/>
            </a:pPr>
            <a:fld id="{00000000-1234-1234-1234-123412341234}" type="slidenum">
              <a:rPr lang="en-US" sz="1200" smtClean="0">
                <a:solidFill>
                  <a:srgbClr val="20425A"/>
                </a:solidFill>
                <a:latin typeface="Calibri"/>
                <a:ea typeface="Calibri"/>
                <a:cs typeface="Calibri"/>
                <a:sym typeface="Calibri"/>
              </a:rPr>
              <a:pPr>
                <a:buSzPct val="25000"/>
              </a:pPr>
              <a:t>38</a:t>
            </a:fld>
            <a:endParaRPr lang="en-US" sz="1200" dirty="0">
              <a:solidFill>
                <a:srgbClr val="20425A"/>
              </a:solidFill>
              <a:latin typeface="Calibri"/>
              <a:ea typeface="Calibri"/>
              <a:cs typeface="Calibri"/>
              <a:sym typeface="Calibri"/>
            </a:endParaRPr>
          </a:p>
        </p:txBody>
      </p:sp>
    </p:spTree>
    <p:extLst>
      <p:ext uri="{BB962C8B-B14F-4D97-AF65-F5344CB8AC3E}">
        <p14:creationId xmlns:p14="http://schemas.microsoft.com/office/powerpoint/2010/main" val="202161401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36" name="Title 1"/>
          <p:cNvSpPr txBox="1">
            <a:spLocks noGrp="1"/>
          </p:cNvSpPr>
          <p:nvPr>
            <p:ph type="title"/>
          </p:nvPr>
        </p:nvSpPr>
        <p:spPr>
          <a:xfrm>
            <a:off x="1143000" y="152399"/>
            <a:ext cx="7543800" cy="838201"/>
          </a:xfrm>
          <a:prstGeom prst="rect">
            <a:avLst/>
          </a:prstGeom>
        </p:spPr>
        <p:txBody>
          <a:bodyPr/>
          <a:lstStyle/>
          <a:p>
            <a:r>
              <a:t>Questions?</a:t>
            </a:r>
          </a:p>
        </p:txBody>
      </p:sp>
      <p:pic>
        <p:nvPicPr>
          <p:cNvPr id="23537" name="Picture 4" descr="Picture 4"/>
          <p:cNvPicPr>
            <a:picLocks noChangeAspect="1"/>
          </p:cNvPicPr>
          <p:nvPr/>
        </p:nvPicPr>
        <p:blipFill>
          <a:blip r:embed="rId2"/>
          <a:stretch>
            <a:fillRect/>
          </a:stretch>
        </p:blipFill>
        <p:spPr>
          <a:xfrm>
            <a:off x="1524000" y="1182110"/>
            <a:ext cx="2929224" cy="5105401"/>
          </a:xfrm>
          <a:prstGeom prst="rect">
            <a:avLst/>
          </a:prstGeom>
          <a:ln w="12700">
            <a:miter lim="400000"/>
          </a:ln>
        </p:spPr>
      </p:pic>
      <p:pic>
        <p:nvPicPr>
          <p:cNvPr id="23538" name="Picture 5" descr="Picture 5"/>
          <p:cNvPicPr>
            <a:picLocks noChangeAspect="1"/>
          </p:cNvPicPr>
          <p:nvPr/>
        </p:nvPicPr>
        <p:blipFill>
          <a:blip r:embed="rId3"/>
          <a:stretch>
            <a:fillRect/>
          </a:stretch>
        </p:blipFill>
        <p:spPr>
          <a:xfrm>
            <a:off x="5023220" y="1079427"/>
            <a:ext cx="3047053" cy="5310766"/>
          </a:xfrm>
          <a:prstGeom prst="rect">
            <a:avLst/>
          </a:prstGeom>
          <a:ln w="12700">
            <a:miter lim="400000"/>
          </a:ln>
        </p:spPr>
      </p:pic>
    </p:spTree>
    <p:extLst>
      <p:ext uri="{BB962C8B-B14F-4D97-AF65-F5344CB8AC3E}">
        <p14:creationId xmlns:p14="http://schemas.microsoft.com/office/powerpoint/2010/main" val="12305327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A1EABB-3690-2C49-9DAC-87BAEB85B527}"/>
              </a:ext>
            </a:extLst>
          </p:cNvPr>
          <p:cNvSpPr>
            <a:spLocks noGrp="1"/>
          </p:cNvSpPr>
          <p:nvPr>
            <p:ph type="title"/>
          </p:nvPr>
        </p:nvSpPr>
        <p:spPr/>
        <p:txBody>
          <a:bodyPr/>
          <a:lstStyle/>
          <a:p>
            <a:r>
              <a:rPr lang="en-GB" dirty="0"/>
              <a:t>Today’s Agenda</a:t>
            </a:r>
          </a:p>
        </p:txBody>
      </p:sp>
      <p:sp>
        <p:nvSpPr>
          <p:cNvPr id="4" name="Slide Number Placeholder 3">
            <a:extLst>
              <a:ext uri="{FF2B5EF4-FFF2-40B4-BE49-F238E27FC236}">
                <a16:creationId xmlns:a16="http://schemas.microsoft.com/office/drawing/2014/main" id="{AC919CEC-05C1-E546-9B64-2A3934432208}"/>
              </a:ext>
            </a:extLst>
          </p:cNvPr>
          <p:cNvSpPr>
            <a:spLocks noGrp="1"/>
          </p:cNvSpPr>
          <p:nvPr>
            <p:ph type="sldNum" idx="12"/>
          </p:nvPr>
        </p:nvSpPr>
        <p:spPr/>
        <p:txBody>
          <a:bodyPr/>
          <a:lstStyle/>
          <a:p>
            <a:pPr>
              <a:buSzPct val="25000"/>
            </a:pPr>
            <a:fld id="{00000000-1234-1234-1234-123412341234}" type="slidenum">
              <a:rPr lang="en-US" sz="1200" smtClean="0">
                <a:solidFill>
                  <a:srgbClr val="20425A"/>
                </a:solidFill>
                <a:latin typeface="Calibri"/>
                <a:ea typeface="Calibri"/>
                <a:cs typeface="Calibri"/>
                <a:sym typeface="Calibri"/>
              </a:rPr>
              <a:pPr>
                <a:buSzPct val="25000"/>
              </a:pPr>
              <a:t>4</a:t>
            </a:fld>
            <a:endParaRPr lang="en-US" sz="1200" dirty="0">
              <a:solidFill>
                <a:srgbClr val="20425A"/>
              </a:solidFill>
              <a:latin typeface="Calibri"/>
              <a:ea typeface="Calibri"/>
              <a:cs typeface="Calibri"/>
              <a:sym typeface="Calibri"/>
            </a:endParaRPr>
          </a:p>
        </p:txBody>
      </p:sp>
      <p:graphicFrame>
        <p:nvGraphicFramePr>
          <p:cNvPr id="5" name="Table 4">
            <a:extLst>
              <a:ext uri="{FF2B5EF4-FFF2-40B4-BE49-F238E27FC236}">
                <a16:creationId xmlns:a16="http://schemas.microsoft.com/office/drawing/2014/main" id="{DB66AF60-8CAD-AF4B-8BE7-524898CC917D}"/>
              </a:ext>
            </a:extLst>
          </p:cNvPr>
          <p:cNvGraphicFramePr>
            <a:graphicFrameLocks noGrp="1"/>
          </p:cNvGraphicFramePr>
          <p:nvPr>
            <p:extLst>
              <p:ext uri="{D42A27DB-BD31-4B8C-83A1-F6EECF244321}">
                <p14:modId xmlns:p14="http://schemas.microsoft.com/office/powerpoint/2010/main" val="1454052777"/>
              </p:ext>
            </p:extLst>
          </p:nvPr>
        </p:nvGraphicFramePr>
        <p:xfrm>
          <a:off x="381000" y="1219200"/>
          <a:ext cx="8382000" cy="3938588"/>
        </p:xfrm>
        <a:graphic>
          <a:graphicData uri="http://schemas.openxmlformats.org/drawingml/2006/table">
            <a:tbl>
              <a:tblPr>
                <a:tableStyleId>{282047A0-5F8A-4BBE-AB60-A37E5D643FF8}</a:tableStyleId>
              </a:tblPr>
              <a:tblGrid>
                <a:gridCol w="1798269">
                  <a:extLst>
                    <a:ext uri="{9D8B030D-6E8A-4147-A177-3AD203B41FA5}">
                      <a16:colId xmlns:a16="http://schemas.microsoft.com/office/drawing/2014/main" val="3778332459"/>
                    </a:ext>
                  </a:extLst>
                </a:gridCol>
                <a:gridCol w="6583731">
                  <a:extLst>
                    <a:ext uri="{9D8B030D-6E8A-4147-A177-3AD203B41FA5}">
                      <a16:colId xmlns:a16="http://schemas.microsoft.com/office/drawing/2014/main" val="2272471928"/>
                    </a:ext>
                  </a:extLst>
                </a:gridCol>
              </a:tblGrid>
              <a:tr h="319088">
                <a:tc>
                  <a:txBody>
                    <a:bodyPr/>
                    <a:lstStyle/>
                    <a:p>
                      <a:pPr>
                        <a:spcAft>
                          <a:spcPts val="0"/>
                        </a:spcAft>
                      </a:pPr>
                      <a:r>
                        <a:rPr lang="en-GB" sz="1200">
                          <a:effectLst/>
                        </a:rPr>
                        <a:t>Time</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spcAft>
                          <a:spcPts val="0"/>
                        </a:spcAft>
                      </a:pPr>
                      <a:r>
                        <a:rPr lang="en-GB" sz="1200" dirty="0">
                          <a:effectLst/>
                        </a:rPr>
                        <a:t>Topic</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539379900"/>
                  </a:ext>
                </a:extLst>
              </a:tr>
              <a:tr h="319088">
                <a:tc>
                  <a:txBody>
                    <a:bodyPr/>
                    <a:lstStyle/>
                    <a:p>
                      <a:pPr>
                        <a:spcAft>
                          <a:spcPts val="0"/>
                        </a:spcAft>
                      </a:pPr>
                      <a:r>
                        <a:rPr lang="en-GB" sz="1200" dirty="0">
                          <a:effectLst/>
                          <a:latin typeface="Calibri" panose="020F0502020204030204" pitchFamily="34" charset="0"/>
                          <a:ea typeface="Calibri" panose="020F0502020204030204" pitchFamily="34" charset="0"/>
                          <a:cs typeface="Times New Roman" panose="02020603050405020304" pitchFamily="18" charset="0"/>
                        </a:rPr>
                        <a:t>12:45 - 13:00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spcAft>
                          <a:spcPts val="0"/>
                        </a:spcAft>
                      </a:pPr>
                      <a:r>
                        <a:rPr lang="en-GB" sz="1200">
                          <a:effectLst/>
                        </a:rPr>
                        <a:t>Get settled, get laptops ready</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66912150"/>
                  </a:ext>
                </a:extLst>
              </a:tr>
              <a:tr h="428624">
                <a:tc>
                  <a:txBody>
                    <a:bodyPr/>
                    <a:lstStyle/>
                    <a:p>
                      <a:pPr>
                        <a:spcAft>
                          <a:spcPts val="0"/>
                        </a:spcAft>
                      </a:pPr>
                      <a:r>
                        <a:rPr lang="en-GB" sz="1200" dirty="0">
                          <a:effectLst/>
                        </a:rPr>
                        <a:t>13:00  –  13:30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rgbClr val="95B4D8"/>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effectLst/>
                        </a:rPr>
                        <a:t>Presentation: What is </a:t>
                      </a:r>
                      <a:r>
                        <a:rPr lang="en-US" sz="1200" dirty="0">
                          <a:effectLst/>
                        </a:rPr>
                        <a:t>Patient-Level Prediction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rgbClr val="95B4D8"/>
                    </a:solidFill>
                  </a:tcPr>
                </a:tc>
                <a:extLst>
                  <a:ext uri="{0D108BD9-81ED-4DB2-BD59-A6C34878D82A}">
                    <a16:rowId xmlns:a16="http://schemas.microsoft.com/office/drawing/2014/main" val="3527244875"/>
                  </a:ext>
                </a:extLst>
              </a:tr>
              <a:tr h="319088">
                <a:tc>
                  <a:txBody>
                    <a:bodyPr/>
                    <a:lstStyle/>
                    <a:p>
                      <a:pPr>
                        <a:spcAft>
                          <a:spcPts val="0"/>
                        </a:spcAft>
                      </a:pPr>
                      <a:r>
                        <a:rPr lang="en-GB" sz="1200" dirty="0">
                          <a:effectLst/>
                        </a:rPr>
                        <a:t>13:30 – 13:45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rPr>
                        <a:t>Exercise: Design your own prediction task </a:t>
                      </a:r>
                    </a:p>
                  </a:txBody>
                  <a:tcPr marL="68580" marR="68580" marT="0" marB="0" anchor="ctr"/>
                </a:tc>
                <a:extLst>
                  <a:ext uri="{0D108BD9-81ED-4DB2-BD59-A6C34878D82A}">
                    <a16:rowId xmlns:a16="http://schemas.microsoft.com/office/drawing/2014/main" val="3226211363"/>
                  </a:ext>
                </a:extLst>
              </a:tr>
              <a:tr h="319088">
                <a:tc>
                  <a:txBody>
                    <a:bodyPr/>
                    <a:lstStyle/>
                    <a:p>
                      <a:pPr>
                        <a:spcAft>
                          <a:spcPts val="0"/>
                        </a:spcAft>
                      </a:pPr>
                      <a:r>
                        <a:rPr lang="en-GB" sz="1200" dirty="0">
                          <a:effectLst/>
                        </a:rPr>
                        <a:t>13:45 – 14:00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spcAft>
                          <a:spcPts val="0"/>
                        </a:spcAft>
                      </a:pPr>
                      <a:r>
                        <a:rPr lang="en-GB" sz="1200">
                          <a:effectLst/>
                        </a:rPr>
                        <a:t>Break</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87827466"/>
                  </a:ext>
                </a:extLst>
              </a:tr>
              <a:tr h="638174">
                <a:tc>
                  <a:txBody>
                    <a:bodyPr/>
                    <a:lstStyle/>
                    <a:p>
                      <a:pPr>
                        <a:spcAft>
                          <a:spcPts val="0"/>
                        </a:spcAft>
                      </a:pPr>
                      <a:r>
                        <a:rPr lang="en-GB" sz="1200" dirty="0">
                          <a:effectLst/>
                        </a:rPr>
                        <a:t>14:00 – 14:45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spcAft>
                          <a:spcPts val="0"/>
                        </a:spcAft>
                      </a:pPr>
                      <a:r>
                        <a:rPr lang="en-GB" sz="1200" dirty="0">
                          <a:effectLst/>
                        </a:rPr>
                        <a:t>Presentation: OHDSI Patient-Level Prediction With Best Practices (Jenna)</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112242887"/>
                  </a:ext>
                </a:extLst>
              </a:tr>
              <a:tr h="638174">
                <a:tc>
                  <a:txBody>
                    <a:bodyPr/>
                    <a:lstStyle/>
                    <a:p>
                      <a:pPr>
                        <a:spcAft>
                          <a:spcPts val="0"/>
                        </a:spcAft>
                      </a:pPr>
                      <a:r>
                        <a:rPr lang="en-GB" sz="1200" dirty="0">
                          <a:effectLst/>
                        </a:rPr>
                        <a:t>14:45 – 15:15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spcAft>
                          <a:spcPts val="0"/>
                        </a:spcAft>
                      </a:pPr>
                      <a:r>
                        <a:rPr lang="en-US" sz="1200" dirty="0">
                          <a:effectLst/>
                        </a:rPr>
                        <a:t>Exercise: Design your own model</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3705593"/>
                  </a:ext>
                </a:extLst>
              </a:tr>
              <a:tr h="319088">
                <a:tc>
                  <a:txBody>
                    <a:bodyPr/>
                    <a:lstStyle/>
                    <a:p>
                      <a:pPr>
                        <a:spcAft>
                          <a:spcPts val="0"/>
                        </a:spcAft>
                      </a:pPr>
                      <a:r>
                        <a:rPr lang="en-GB" sz="1200" dirty="0">
                          <a:effectLst/>
                        </a:rPr>
                        <a:t>15:15 – 16:00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spcAft>
                          <a:spcPts val="0"/>
                        </a:spcAft>
                      </a:pPr>
                      <a:r>
                        <a:rPr lang="en-GB" sz="1200" dirty="0">
                          <a:effectLst/>
                        </a:rPr>
                        <a:t>Break</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873950783"/>
                  </a:ext>
                </a:extLst>
              </a:tr>
              <a:tr h="319088">
                <a:tc>
                  <a:txBody>
                    <a:bodyPr/>
                    <a:lstStyle/>
                    <a:p>
                      <a:pPr>
                        <a:spcAft>
                          <a:spcPts val="0"/>
                        </a:spcAft>
                      </a:pPr>
                      <a:r>
                        <a:rPr lang="en-GB" sz="1200" dirty="0">
                          <a:effectLst/>
                        </a:rPr>
                        <a:t>16:00 </a:t>
                      </a:r>
                      <a:r>
                        <a:rPr lang="en-US" sz="1200" dirty="0">
                          <a:effectLst/>
                        </a:rPr>
                        <a:t>– </a:t>
                      </a:r>
                      <a:r>
                        <a:rPr lang="en-GB" sz="1200" dirty="0">
                          <a:effectLst/>
                        </a:rPr>
                        <a:t>16:45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spcAft>
                          <a:spcPts val="0"/>
                        </a:spcAft>
                      </a:pPr>
                      <a:r>
                        <a:rPr lang="en-US" sz="1200" dirty="0">
                          <a:effectLst/>
                        </a:rPr>
                        <a:t>Live demo: Using R to implement and explore a single or network study (Egill)</a:t>
                      </a:r>
                      <a:endParaRPr lang="en-US" sz="12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2577616849"/>
                  </a:ext>
                </a:extLst>
              </a:tr>
              <a:tr h="319088">
                <a:tc>
                  <a:txBody>
                    <a:bodyPr/>
                    <a:lstStyle/>
                    <a:p>
                      <a:pPr>
                        <a:spcAft>
                          <a:spcPts val="0"/>
                        </a:spcAft>
                      </a:pPr>
                      <a:r>
                        <a:rPr lang="en-GB" sz="1200">
                          <a:effectLst/>
                        </a:rPr>
                        <a:t>16:45 – 17:00</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spcAft>
                          <a:spcPts val="0"/>
                        </a:spcAft>
                      </a:pPr>
                      <a:r>
                        <a:rPr lang="en-GB" sz="1200" dirty="0">
                          <a:effectLst/>
                        </a:rPr>
                        <a:t>Lessons Learned and Feedback</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592861301"/>
                  </a:ext>
                </a:extLst>
              </a:tr>
            </a:tbl>
          </a:graphicData>
        </a:graphic>
      </p:graphicFrame>
    </p:spTree>
    <p:extLst>
      <p:ext uri="{BB962C8B-B14F-4D97-AF65-F5344CB8AC3E}">
        <p14:creationId xmlns:p14="http://schemas.microsoft.com/office/powerpoint/2010/main" val="405876088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5CFB3C-D859-4AAB-4813-5E7FD430100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FC6E7F0-234C-6688-9A8A-BE6D72CD7B13}"/>
              </a:ext>
            </a:extLst>
          </p:cNvPr>
          <p:cNvSpPr>
            <a:spLocks noGrp="1"/>
          </p:cNvSpPr>
          <p:nvPr>
            <p:ph type="title"/>
          </p:nvPr>
        </p:nvSpPr>
        <p:spPr/>
        <p:txBody>
          <a:bodyPr/>
          <a:lstStyle/>
          <a:p>
            <a:r>
              <a:rPr lang="en-GB" dirty="0"/>
              <a:t>Today’s Agenda</a:t>
            </a:r>
          </a:p>
        </p:txBody>
      </p:sp>
      <p:sp>
        <p:nvSpPr>
          <p:cNvPr id="4" name="Slide Number Placeholder 3">
            <a:extLst>
              <a:ext uri="{FF2B5EF4-FFF2-40B4-BE49-F238E27FC236}">
                <a16:creationId xmlns:a16="http://schemas.microsoft.com/office/drawing/2014/main" id="{4BE183B4-78FD-2373-204F-4B9DB6C781F9}"/>
              </a:ext>
            </a:extLst>
          </p:cNvPr>
          <p:cNvSpPr>
            <a:spLocks noGrp="1"/>
          </p:cNvSpPr>
          <p:nvPr>
            <p:ph type="sldNum" idx="12"/>
          </p:nvPr>
        </p:nvSpPr>
        <p:spPr/>
        <p:txBody>
          <a:bodyPr/>
          <a:lstStyle/>
          <a:p>
            <a:pPr>
              <a:buSzPct val="25000"/>
            </a:pPr>
            <a:fld id="{00000000-1234-1234-1234-123412341234}" type="slidenum">
              <a:rPr lang="en-US" sz="1200" smtClean="0">
                <a:solidFill>
                  <a:srgbClr val="20425A"/>
                </a:solidFill>
                <a:latin typeface="Calibri"/>
                <a:ea typeface="Calibri"/>
                <a:cs typeface="Calibri"/>
                <a:sym typeface="Calibri"/>
              </a:rPr>
              <a:pPr>
                <a:buSzPct val="25000"/>
              </a:pPr>
              <a:t>40</a:t>
            </a:fld>
            <a:endParaRPr lang="en-US" sz="1200" dirty="0">
              <a:solidFill>
                <a:srgbClr val="20425A"/>
              </a:solidFill>
              <a:latin typeface="Calibri"/>
              <a:ea typeface="Calibri"/>
              <a:cs typeface="Calibri"/>
              <a:sym typeface="Calibri"/>
            </a:endParaRPr>
          </a:p>
        </p:txBody>
      </p:sp>
      <p:graphicFrame>
        <p:nvGraphicFramePr>
          <p:cNvPr id="5" name="Table 4">
            <a:extLst>
              <a:ext uri="{FF2B5EF4-FFF2-40B4-BE49-F238E27FC236}">
                <a16:creationId xmlns:a16="http://schemas.microsoft.com/office/drawing/2014/main" id="{58DB6237-47A9-D1E7-D829-C83CCF3235F9}"/>
              </a:ext>
            </a:extLst>
          </p:cNvPr>
          <p:cNvGraphicFramePr>
            <a:graphicFrameLocks noGrp="1"/>
          </p:cNvGraphicFramePr>
          <p:nvPr>
            <p:extLst>
              <p:ext uri="{D42A27DB-BD31-4B8C-83A1-F6EECF244321}">
                <p14:modId xmlns:p14="http://schemas.microsoft.com/office/powerpoint/2010/main" val="1375288501"/>
              </p:ext>
            </p:extLst>
          </p:nvPr>
        </p:nvGraphicFramePr>
        <p:xfrm>
          <a:off x="381000" y="1219200"/>
          <a:ext cx="8382000" cy="4576762"/>
        </p:xfrm>
        <a:graphic>
          <a:graphicData uri="http://schemas.openxmlformats.org/drawingml/2006/table">
            <a:tbl>
              <a:tblPr>
                <a:tableStyleId>{282047A0-5F8A-4BBE-AB60-A37E5D643FF8}</a:tableStyleId>
              </a:tblPr>
              <a:tblGrid>
                <a:gridCol w="1798269">
                  <a:extLst>
                    <a:ext uri="{9D8B030D-6E8A-4147-A177-3AD203B41FA5}">
                      <a16:colId xmlns:a16="http://schemas.microsoft.com/office/drawing/2014/main" val="3778332459"/>
                    </a:ext>
                  </a:extLst>
                </a:gridCol>
                <a:gridCol w="6583731">
                  <a:extLst>
                    <a:ext uri="{9D8B030D-6E8A-4147-A177-3AD203B41FA5}">
                      <a16:colId xmlns:a16="http://schemas.microsoft.com/office/drawing/2014/main" val="2272471928"/>
                    </a:ext>
                  </a:extLst>
                </a:gridCol>
              </a:tblGrid>
              <a:tr h="319088">
                <a:tc>
                  <a:txBody>
                    <a:bodyPr/>
                    <a:lstStyle/>
                    <a:p>
                      <a:pPr>
                        <a:spcAft>
                          <a:spcPts val="0"/>
                        </a:spcAft>
                      </a:pPr>
                      <a:r>
                        <a:rPr lang="en-GB" sz="1200">
                          <a:effectLst/>
                        </a:rPr>
                        <a:t>Time</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spcAft>
                          <a:spcPts val="0"/>
                        </a:spcAft>
                      </a:pPr>
                      <a:r>
                        <a:rPr lang="en-GB" sz="1200" dirty="0">
                          <a:effectLst/>
                        </a:rPr>
                        <a:t>Topic</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539379900"/>
                  </a:ext>
                </a:extLst>
              </a:tr>
              <a:tr h="319088">
                <a:tc>
                  <a:txBody>
                    <a:bodyPr/>
                    <a:lstStyle/>
                    <a:p>
                      <a:pPr>
                        <a:spcAft>
                          <a:spcPts val="0"/>
                        </a:spcAft>
                      </a:pPr>
                      <a:r>
                        <a:rPr lang="en-GB" sz="1200" dirty="0">
                          <a:effectLst/>
                          <a:latin typeface="Calibri" panose="020F0502020204030204" pitchFamily="34" charset="0"/>
                          <a:ea typeface="Calibri" panose="020F0502020204030204" pitchFamily="34" charset="0"/>
                          <a:cs typeface="Times New Roman" panose="02020603050405020304" pitchFamily="18" charset="0"/>
                        </a:rPr>
                        <a:t>12:45 - 13:00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spcAft>
                          <a:spcPts val="0"/>
                        </a:spcAft>
                      </a:pPr>
                      <a:r>
                        <a:rPr lang="en-GB" sz="1200">
                          <a:effectLst/>
                        </a:rPr>
                        <a:t>Get settled, get laptops ready</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66912150"/>
                  </a:ext>
                </a:extLst>
              </a:tr>
              <a:tr h="428624">
                <a:tc>
                  <a:txBody>
                    <a:bodyPr/>
                    <a:lstStyle/>
                    <a:p>
                      <a:pPr>
                        <a:spcAft>
                          <a:spcPts val="0"/>
                        </a:spcAft>
                      </a:pPr>
                      <a:r>
                        <a:rPr lang="en-GB" sz="1200" dirty="0">
                          <a:effectLst/>
                        </a:rPr>
                        <a:t>13:00  –  13:30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effectLst/>
                        </a:rPr>
                        <a:t>Presentation: What is </a:t>
                      </a:r>
                      <a:r>
                        <a:rPr lang="en-US" sz="1200" dirty="0">
                          <a:effectLst/>
                        </a:rPr>
                        <a:t>Patient-Level Prediction</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noFill/>
                  </a:tcPr>
                </a:tc>
                <a:extLst>
                  <a:ext uri="{0D108BD9-81ED-4DB2-BD59-A6C34878D82A}">
                    <a16:rowId xmlns:a16="http://schemas.microsoft.com/office/drawing/2014/main" val="3527244875"/>
                  </a:ext>
                </a:extLst>
              </a:tr>
              <a:tr h="319088">
                <a:tc>
                  <a:txBody>
                    <a:bodyPr/>
                    <a:lstStyle/>
                    <a:p>
                      <a:pPr>
                        <a:spcAft>
                          <a:spcPts val="0"/>
                        </a:spcAft>
                      </a:pPr>
                      <a:r>
                        <a:rPr lang="en-GB" sz="1200" dirty="0">
                          <a:effectLst/>
                        </a:rPr>
                        <a:t>13:30 – 13:45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rPr>
                        <a:t>Exercise: Design your own prediction task</a:t>
                      </a:r>
                    </a:p>
                  </a:txBody>
                  <a:tcPr marL="68580" marR="68580" marT="0" marB="0" anchor="ctr"/>
                </a:tc>
                <a:extLst>
                  <a:ext uri="{0D108BD9-81ED-4DB2-BD59-A6C34878D82A}">
                    <a16:rowId xmlns:a16="http://schemas.microsoft.com/office/drawing/2014/main" val="3226211363"/>
                  </a:ext>
                </a:extLst>
              </a:tr>
              <a:tr h="319088">
                <a:tc>
                  <a:txBody>
                    <a:bodyPr/>
                    <a:lstStyle/>
                    <a:p>
                      <a:pPr>
                        <a:spcAft>
                          <a:spcPts val="0"/>
                        </a:spcAft>
                      </a:pPr>
                      <a:r>
                        <a:rPr lang="en-GB" sz="1200" dirty="0">
                          <a:effectLst/>
                        </a:rPr>
                        <a:t>13:45 – 14:00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noFill/>
                  </a:tcPr>
                </a:tc>
                <a:tc>
                  <a:txBody>
                    <a:bodyPr/>
                    <a:lstStyle/>
                    <a:p>
                      <a:pPr>
                        <a:spcAft>
                          <a:spcPts val="0"/>
                        </a:spcAft>
                      </a:pPr>
                      <a:r>
                        <a:rPr lang="en-GB" sz="1200" dirty="0">
                          <a:effectLst/>
                        </a:rPr>
                        <a:t>Break</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noFill/>
                  </a:tcPr>
                </a:tc>
                <a:extLst>
                  <a:ext uri="{0D108BD9-81ED-4DB2-BD59-A6C34878D82A}">
                    <a16:rowId xmlns:a16="http://schemas.microsoft.com/office/drawing/2014/main" val="387827466"/>
                  </a:ext>
                </a:extLst>
              </a:tr>
              <a:tr h="638174">
                <a:tc>
                  <a:txBody>
                    <a:bodyPr/>
                    <a:lstStyle/>
                    <a:p>
                      <a:pPr>
                        <a:spcAft>
                          <a:spcPts val="0"/>
                        </a:spcAft>
                      </a:pPr>
                      <a:r>
                        <a:rPr lang="en-GB" sz="1200" dirty="0">
                          <a:effectLst/>
                        </a:rPr>
                        <a:t>14:00 – 14:45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noFill/>
                  </a:tcPr>
                </a:tc>
                <a:tc>
                  <a:txBody>
                    <a:bodyPr/>
                    <a:lstStyle/>
                    <a:p>
                      <a:pPr>
                        <a:spcAft>
                          <a:spcPts val="0"/>
                        </a:spcAft>
                      </a:pPr>
                      <a:r>
                        <a:rPr lang="en-GB" sz="1200" dirty="0">
                          <a:effectLst/>
                        </a:rPr>
                        <a:t>Presentation: OHDSI Patient-Level Prediction With Best Practices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noFill/>
                  </a:tcPr>
                </a:tc>
                <a:extLst>
                  <a:ext uri="{0D108BD9-81ED-4DB2-BD59-A6C34878D82A}">
                    <a16:rowId xmlns:a16="http://schemas.microsoft.com/office/drawing/2014/main" val="1112242887"/>
                  </a:ext>
                </a:extLst>
              </a:tr>
              <a:tr h="638174">
                <a:tc>
                  <a:txBody>
                    <a:bodyPr/>
                    <a:lstStyle/>
                    <a:p>
                      <a:pPr>
                        <a:spcAft>
                          <a:spcPts val="0"/>
                        </a:spcAft>
                      </a:pPr>
                      <a:r>
                        <a:rPr lang="en-GB" sz="1200" dirty="0">
                          <a:effectLst/>
                        </a:rPr>
                        <a:t>14:45 – 15:15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lumMod val="60000"/>
                        <a:lumOff val="40000"/>
                      </a:schemeClr>
                    </a:solidFill>
                  </a:tcPr>
                </a:tc>
                <a:tc>
                  <a:txBody>
                    <a:bodyPr/>
                    <a:lstStyle/>
                    <a:p>
                      <a:pPr>
                        <a:spcAft>
                          <a:spcPts val="0"/>
                        </a:spcAft>
                      </a:pPr>
                      <a:r>
                        <a:rPr lang="en-US" sz="1200" dirty="0">
                          <a:effectLst/>
                        </a:rPr>
                        <a:t>Exercise: Design your own model</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lumMod val="60000"/>
                        <a:lumOff val="40000"/>
                      </a:schemeClr>
                    </a:solidFill>
                  </a:tcPr>
                </a:tc>
                <a:extLst>
                  <a:ext uri="{0D108BD9-81ED-4DB2-BD59-A6C34878D82A}">
                    <a16:rowId xmlns:a16="http://schemas.microsoft.com/office/drawing/2014/main" val="103705593"/>
                  </a:ext>
                </a:extLst>
              </a:tr>
              <a:tr h="319088">
                <a:tc>
                  <a:txBody>
                    <a:bodyPr/>
                    <a:lstStyle/>
                    <a:p>
                      <a:pPr>
                        <a:spcAft>
                          <a:spcPts val="0"/>
                        </a:spcAft>
                      </a:pPr>
                      <a:r>
                        <a:rPr lang="en-GB" sz="1200" dirty="0">
                          <a:effectLst/>
                        </a:rPr>
                        <a:t>15:15 – 16:00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spcAft>
                          <a:spcPts val="0"/>
                        </a:spcAft>
                      </a:pPr>
                      <a:r>
                        <a:rPr lang="en-GB" sz="1200" dirty="0">
                          <a:effectLst/>
                        </a:rPr>
                        <a:t>Break</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873950783"/>
                  </a:ext>
                </a:extLst>
              </a:tr>
              <a:tr h="319088">
                <a:tc>
                  <a:txBody>
                    <a:bodyPr/>
                    <a:lstStyle/>
                    <a:p>
                      <a:pPr>
                        <a:spcAft>
                          <a:spcPts val="0"/>
                        </a:spcAft>
                      </a:pPr>
                      <a:r>
                        <a:rPr lang="en-GB" sz="1200" dirty="0">
                          <a:effectLst/>
                        </a:rPr>
                        <a:t>16:00 </a:t>
                      </a:r>
                      <a:r>
                        <a:rPr lang="en-US" sz="1200" dirty="0">
                          <a:effectLst/>
                        </a:rPr>
                        <a:t>– </a:t>
                      </a:r>
                      <a:r>
                        <a:rPr lang="en-GB" sz="1200" dirty="0">
                          <a:effectLst/>
                        </a:rPr>
                        <a:t>16:30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spcAft>
                          <a:spcPts val="0"/>
                        </a:spcAft>
                      </a:pPr>
                      <a:r>
                        <a:rPr lang="en-US" sz="1200" dirty="0">
                          <a:effectLst/>
                        </a:rPr>
                        <a:t>Presentation: Using R to implement your design and run a network study</a:t>
                      </a:r>
                      <a:endParaRPr lang="en-US" sz="12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2577616849"/>
                  </a:ext>
                </a:extLst>
              </a:tr>
              <a:tr h="638174">
                <a:tc>
                  <a:txBody>
                    <a:bodyPr/>
                    <a:lstStyle/>
                    <a:p>
                      <a:pPr>
                        <a:spcAft>
                          <a:spcPts val="0"/>
                        </a:spcAft>
                      </a:pPr>
                      <a:r>
                        <a:rPr lang="en-GB" sz="1200" dirty="0">
                          <a:effectLst/>
                        </a:rPr>
                        <a:t>16:30 – 16:45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spcAft>
                          <a:spcPts val="0"/>
                        </a:spcAft>
                      </a:pPr>
                      <a:r>
                        <a:rPr lang="en-GB" sz="1200" dirty="0">
                          <a:effectLst/>
                        </a:rPr>
                        <a:t>Demo: Exploring a network study results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279512729"/>
                  </a:ext>
                </a:extLst>
              </a:tr>
              <a:tr h="319088">
                <a:tc>
                  <a:txBody>
                    <a:bodyPr/>
                    <a:lstStyle/>
                    <a:p>
                      <a:pPr>
                        <a:spcAft>
                          <a:spcPts val="0"/>
                        </a:spcAft>
                      </a:pPr>
                      <a:r>
                        <a:rPr lang="en-GB" sz="1200">
                          <a:effectLst/>
                        </a:rPr>
                        <a:t>16:45 – 17:00</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spcAft>
                          <a:spcPts val="0"/>
                        </a:spcAft>
                      </a:pPr>
                      <a:r>
                        <a:rPr lang="en-GB" sz="1200" dirty="0">
                          <a:effectLst/>
                        </a:rPr>
                        <a:t>Lessons Learned and Feedback</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592861301"/>
                  </a:ext>
                </a:extLst>
              </a:tr>
            </a:tbl>
          </a:graphicData>
        </a:graphic>
      </p:graphicFrame>
    </p:spTree>
    <p:extLst>
      <p:ext uri="{BB962C8B-B14F-4D97-AF65-F5344CB8AC3E}">
        <p14:creationId xmlns:p14="http://schemas.microsoft.com/office/powerpoint/2010/main" val="363917809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05897D-AD63-047D-8522-5AC498ED0CE0}"/>
              </a:ext>
            </a:extLst>
          </p:cNvPr>
          <p:cNvSpPr>
            <a:spLocks noGrp="1"/>
          </p:cNvSpPr>
          <p:nvPr>
            <p:ph type="title"/>
          </p:nvPr>
        </p:nvSpPr>
        <p:spPr/>
        <p:txBody>
          <a:bodyPr/>
          <a:lstStyle/>
          <a:p>
            <a:r>
              <a:rPr lang="en-US" dirty="0"/>
              <a:t>Design your model</a:t>
            </a:r>
          </a:p>
        </p:txBody>
      </p:sp>
      <p:sp>
        <p:nvSpPr>
          <p:cNvPr id="3" name="Text Placeholder 2">
            <a:extLst>
              <a:ext uri="{FF2B5EF4-FFF2-40B4-BE49-F238E27FC236}">
                <a16:creationId xmlns:a16="http://schemas.microsoft.com/office/drawing/2014/main" id="{FA92EA6D-7143-0183-319D-9148CBF09F9D}"/>
              </a:ext>
            </a:extLst>
          </p:cNvPr>
          <p:cNvSpPr>
            <a:spLocks noGrp="1"/>
          </p:cNvSpPr>
          <p:nvPr>
            <p:ph type="body" idx="1"/>
          </p:nvPr>
        </p:nvSpPr>
        <p:spPr/>
        <p:txBody>
          <a:bodyPr/>
          <a:lstStyle/>
          <a:p>
            <a:r>
              <a:rPr lang="en-US" dirty="0"/>
              <a:t>Pick your features</a:t>
            </a:r>
          </a:p>
          <a:p>
            <a:r>
              <a:rPr lang="en-US" dirty="0"/>
              <a:t>Pick feature engineering</a:t>
            </a:r>
          </a:p>
          <a:p>
            <a:r>
              <a:rPr lang="en-US" dirty="0"/>
              <a:t>Pick sample settings</a:t>
            </a:r>
          </a:p>
          <a:p>
            <a:r>
              <a:rPr lang="en-US" dirty="0"/>
              <a:t>Pick a classifier (or set of classifiers)</a:t>
            </a:r>
          </a:p>
          <a:p>
            <a:r>
              <a:rPr lang="en-US" dirty="0"/>
              <a:t>Pick your data split settings</a:t>
            </a:r>
          </a:p>
          <a:p>
            <a:endParaRPr lang="en-US" dirty="0"/>
          </a:p>
          <a:p>
            <a:endParaRPr lang="en-US" dirty="0"/>
          </a:p>
        </p:txBody>
      </p:sp>
      <p:sp>
        <p:nvSpPr>
          <p:cNvPr id="4" name="Slide Number Placeholder 3">
            <a:extLst>
              <a:ext uri="{FF2B5EF4-FFF2-40B4-BE49-F238E27FC236}">
                <a16:creationId xmlns:a16="http://schemas.microsoft.com/office/drawing/2014/main" id="{2974F04D-651C-6ADF-2961-2C75EFAE4CA2}"/>
              </a:ext>
            </a:extLst>
          </p:cNvPr>
          <p:cNvSpPr>
            <a:spLocks noGrp="1"/>
          </p:cNvSpPr>
          <p:nvPr>
            <p:ph type="sldNum" idx="12"/>
          </p:nvPr>
        </p:nvSpPr>
        <p:spPr/>
        <p:txBody>
          <a:bodyPr/>
          <a:lstStyle/>
          <a:p>
            <a:pPr>
              <a:buSzPct val="25000"/>
            </a:pPr>
            <a:fld id="{00000000-1234-1234-1234-123412341234}" type="slidenum">
              <a:rPr lang="en-US" sz="1200" smtClean="0">
                <a:solidFill>
                  <a:srgbClr val="20425A"/>
                </a:solidFill>
                <a:latin typeface="Calibri"/>
                <a:ea typeface="Calibri"/>
                <a:cs typeface="Calibri"/>
                <a:sym typeface="Calibri"/>
              </a:rPr>
              <a:pPr>
                <a:buSzPct val="25000"/>
              </a:pPr>
              <a:t>41</a:t>
            </a:fld>
            <a:endParaRPr lang="en-US" sz="1200" dirty="0">
              <a:solidFill>
                <a:srgbClr val="20425A"/>
              </a:solidFill>
              <a:latin typeface="Calibri"/>
              <a:ea typeface="Calibri"/>
              <a:cs typeface="Calibri"/>
              <a:sym typeface="Calibri"/>
            </a:endParaRPr>
          </a:p>
        </p:txBody>
      </p:sp>
    </p:spTree>
    <p:extLst>
      <p:ext uri="{BB962C8B-B14F-4D97-AF65-F5344CB8AC3E}">
        <p14:creationId xmlns:p14="http://schemas.microsoft.com/office/powerpoint/2010/main" val="83888809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F15A2C-538E-E25C-DE33-2491EA83EF9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8D110A4-18D0-51AD-1978-8644FB67B1B3}"/>
              </a:ext>
            </a:extLst>
          </p:cNvPr>
          <p:cNvSpPr>
            <a:spLocks noGrp="1"/>
          </p:cNvSpPr>
          <p:nvPr>
            <p:ph type="title"/>
          </p:nvPr>
        </p:nvSpPr>
        <p:spPr/>
        <p:txBody>
          <a:bodyPr/>
          <a:lstStyle/>
          <a:p>
            <a:r>
              <a:rPr lang="en-GB" dirty="0"/>
              <a:t>Today’s Agenda</a:t>
            </a:r>
          </a:p>
        </p:txBody>
      </p:sp>
      <p:sp>
        <p:nvSpPr>
          <p:cNvPr id="4" name="Slide Number Placeholder 3">
            <a:extLst>
              <a:ext uri="{FF2B5EF4-FFF2-40B4-BE49-F238E27FC236}">
                <a16:creationId xmlns:a16="http://schemas.microsoft.com/office/drawing/2014/main" id="{E16EA892-ABBB-86BB-59A0-B3DE96C56A6A}"/>
              </a:ext>
            </a:extLst>
          </p:cNvPr>
          <p:cNvSpPr>
            <a:spLocks noGrp="1"/>
          </p:cNvSpPr>
          <p:nvPr>
            <p:ph type="sldNum" idx="12"/>
          </p:nvPr>
        </p:nvSpPr>
        <p:spPr/>
        <p:txBody>
          <a:bodyPr/>
          <a:lstStyle/>
          <a:p>
            <a:pPr>
              <a:buSzPct val="25000"/>
            </a:pPr>
            <a:fld id="{00000000-1234-1234-1234-123412341234}" type="slidenum">
              <a:rPr lang="en-US" sz="1200" smtClean="0">
                <a:solidFill>
                  <a:srgbClr val="20425A"/>
                </a:solidFill>
                <a:latin typeface="Calibri"/>
                <a:ea typeface="Calibri"/>
                <a:cs typeface="Calibri"/>
                <a:sym typeface="Calibri"/>
              </a:rPr>
              <a:pPr>
                <a:buSzPct val="25000"/>
              </a:pPr>
              <a:t>42</a:t>
            </a:fld>
            <a:endParaRPr lang="en-US" sz="1200" dirty="0">
              <a:solidFill>
                <a:srgbClr val="20425A"/>
              </a:solidFill>
              <a:latin typeface="Calibri"/>
              <a:ea typeface="Calibri"/>
              <a:cs typeface="Calibri"/>
              <a:sym typeface="Calibri"/>
            </a:endParaRPr>
          </a:p>
        </p:txBody>
      </p:sp>
      <p:graphicFrame>
        <p:nvGraphicFramePr>
          <p:cNvPr id="5" name="Table 4">
            <a:extLst>
              <a:ext uri="{FF2B5EF4-FFF2-40B4-BE49-F238E27FC236}">
                <a16:creationId xmlns:a16="http://schemas.microsoft.com/office/drawing/2014/main" id="{4D0DA025-3764-ED53-9034-888D9B37B100}"/>
              </a:ext>
            </a:extLst>
          </p:cNvPr>
          <p:cNvGraphicFramePr>
            <a:graphicFrameLocks noGrp="1"/>
          </p:cNvGraphicFramePr>
          <p:nvPr>
            <p:extLst>
              <p:ext uri="{D42A27DB-BD31-4B8C-83A1-F6EECF244321}">
                <p14:modId xmlns:p14="http://schemas.microsoft.com/office/powerpoint/2010/main" val="3624251577"/>
              </p:ext>
            </p:extLst>
          </p:nvPr>
        </p:nvGraphicFramePr>
        <p:xfrm>
          <a:off x="381000" y="1219200"/>
          <a:ext cx="8382000" cy="4576762"/>
        </p:xfrm>
        <a:graphic>
          <a:graphicData uri="http://schemas.openxmlformats.org/drawingml/2006/table">
            <a:tbl>
              <a:tblPr>
                <a:tableStyleId>{282047A0-5F8A-4BBE-AB60-A37E5D643FF8}</a:tableStyleId>
              </a:tblPr>
              <a:tblGrid>
                <a:gridCol w="1798269">
                  <a:extLst>
                    <a:ext uri="{9D8B030D-6E8A-4147-A177-3AD203B41FA5}">
                      <a16:colId xmlns:a16="http://schemas.microsoft.com/office/drawing/2014/main" val="3778332459"/>
                    </a:ext>
                  </a:extLst>
                </a:gridCol>
                <a:gridCol w="6583731">
                  <a:extLst>
                    <a:ext uri="{9D8B030D-6E8A-4147-A177-3AD203B41FA5}">
                      <a16:colId xmlns:a16="http://schemas.microsoft.com/office/drawing/2014/main" val="2272471928"/>
                    </a:ext>
                  </a:extLst>
                </a:gridCol>
              </a:tblGrid>
              <a:tr h="319088">
                <a:tc>
                  <a:txBody>
                    <a:bodyPr/>
                    <a:lstStyle/>
                    <a:p>
                      <a:pPr>
                        <a:spcAft>
                          <a:spcPts val="0"/>
                        </a:spcAft>
                      </a:pPr>
                      <a:r>
                        <a:rPr lang="en-GB" sz="1200">
                          <a:effectLst/>
                        </a:rPr>
                        <a:t>Time</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spcAft>
                          <a:spcPts val="0"/>
                        </a:spcAft>
                      </a:pPr>
                      <a:r>
                        <a:rPr lang="en-GB" sz="1200" dirty="0">
                          <a:effectLst/>
                        </a:rPr>
                        <a:t>Topic</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539379900"/>
                  </a:ext>
                </a:extLst>
              </a:tr>
              <a:tr h="319088">
                <a:tc>
                  <a:txBody>
                    <a:bodyPr/>
                    <a:lstStyle/>
                    <a:p>
                      <a:pPr>
                        <a:spcAft>
                          <a:spcPts val="0"/>
                        </a:spcAft>
                      </a:pPr>
                      <a:r>
                        <a:rPr lang="en-GB" sz="1200" dirty="0">
                          <a:effectLst/>
                          <a:latin typeface="Calibri" panose="020F0502020204030204" pitchFamily="34" charset="0"/>
                          <a:ea typeface="Calibri" panose="020F0502020204030204" pitchFamily="34" charset="0"/>
                          <a:cs typeface="Times New Roman" panose="02020603050405020304" pitchFamily="18" charset="0"/>
                        </a:rPr>
                        <a:t>12:45 - 13:00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spcAft>
                          <a:spcPts val="0"/>
                        </a:spcAft>
                      </a:pPr>
                      <a:r>
                        <a:rPr lang="en-GB" sz="1200">
                          <a:effectLst/>
                        </a:rPr>
                        <a:t>Get settled, get laptops ready</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66912150"/>
                  </a:ext>
                </a:extLst>
              </a:tr>
              <a:tr h="428624">
                <a:tc>
                  <a:txBody>
                    <a:bodyPr/>
                    <a:lstStyle/>
                    <a:p>
                      <a:pPr>
                        <a:spcAft>
                          <a:spcPts val="0"/>
                        </a:spcAft>
                      </a:pPr>
                      <a:r>
                        <a:rPr lang="en-GB" sz="1200" dirty="0">
                          <a:effectLst/>
                        </a:rPr>
                        <a:t>13:00  –  13:30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effectLst/>
                        </a:rPr>
                        <a:t>Presentation: What is </a:t>
                      </a:r>
                      <a:r>
                        <a:rPr lang="en-US" sz="1200" dirty="0">
                          <a:effectLst/>
                        </a:rPr>
                        <a:t>Patient-Level Prediction</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noFill/>
                  </a:tcPr>
                </a:tc>
                <a:extLst>
                  <a:ext uri="{0D108BD9-81ED-4DB2-BD59-A6C34878D82A}">
                    <a16:rowId xmlns:a16="http://schemas.microsoft.com/office/drawing/2014/main" val="3527244875"/>
                  </a:ext>
                </a:extLst>
              </a:tr>
              <a:tr h="319088">
                <a:tc>
                  <a:txBody>
                    <a:bodyPr/>
                    <a:lstStyle/>
                    <a:p>
                      <a:pPr>
                        <a:spcAft>
                          <a:spcPts val="0"/>
                        </a:spcAft>
                      </a:pPr>
                      <a:r>
                        <a:rPr lang="en-GB" sz="1200" dirty="0">
                          <a:effectLst/>
                        </a:rPr>
                        <a:t>13:30 – 13:45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rPr>
                        <a:t>Exercise: Design your own prediction task</a:t>
                      </a:r>
                    </a:p>
                  </a:txBody>
                  <a:tcPr marL="68580" marR="68580" marT="0" marB="0" anchor="ctr"/>
                </a:tc>
                <a:extLst>
                  <a:ext uri="{0D108BD9-81ED-4DB2-BD59-A6C34878D82A}">
                    <a16:rowId xmlns:a16="http://schemas.microsoft.com/office/drawing/2014/main" val="3226211363"/>
                  </a:ext>
                </a:extLst>
              </a:tr>
              <a:tr h="319088">
                <a:tc>
                  <a:txBody>
                    <a:bodyPr/>
                    <a:lstStyle/>
                    <a:p>
                      <a:pPr>
                        <a:spcAft>
                          <a:spcPts val="0"/>
                        </a:spcAft>
                      </a:pPr>
                      <a:r>
                        <a:rPr lang="en-GB" sz="1200" dirty="0">
                          <a:effectLst/>
                        </a:rPr>
                        <a:t>13:45 – 14:00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noFill/>
                  </a:tcPr>
                </a:tc>
                <a:tc>
                  <a:txBody>
                    <a:bodyPr/>
                    <a:lstStyle/>
                    <a:p>
                      <a:pPr>
                        <a:spcAft>
                          <a:spcPts val="0"/>
                        </a:spcAft>
                      </a:pPr>
                      <a:r>
                        <a:rPr lang="en-GB" sz="1200" dirty="0">
                          <a:effectLst/>
                        </a:rPr>
                        <a:t>Break</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noFill/>
                  </a:tcPr>
                </a:tc>
                <a:extLst>
                  <a:ext uri="{0D108BD9-81ED-4DB2-BD59-A6C34878D82A}">
                    <a16:rowId xmlns:a16="http://schemas.microsoft.com/office/drawing/2014/main" val="387827466"/>
                  </a:ext>
                </a:extLst>
              </a:tr>
              <a:tr h="638174">
                <a:tc>
                  <a:txBody>
                    <a:bodyPr/>
                    <a:lstStyle/>
                    <a:p>
                      <a:pPr>
                        <a:spcAft>
                          <a:spcPts val="0"/>
                        </a:spcAft>
                      </a:pPr>
                      <a:r>
                        <a:rPr lang="en-GB" sz="1200" dirty="0">
                          <a:effectLst/>
                        </a:rPr>
                        <a:t>14:00 – 14:45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noFill/>
                  </a:tcPr>
                </a:tc>
                <a:tc>
                  <a:txBody>
                    <a:bodyPr/>
                    <a:lstStyle/>
                    <a:p>
                      <a:pPr>
                        <a:spcAft>
                          <a:spcPts val="0"/>
                        </a:spcAft>
                      </a:pPr>
                      <a:r>
                        <a:rPr lang="en-GB" sz="1200" dirty="0">
                          <a:effectLst/>
                        </a:rPr>
                        <a:t>Presentation: OHDSI Patient-Level Prediction With Best Practices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noFill/>
                  </a:tcPr>
                </a:tc>
                <a:extLst>
                  <a:ext uri="{0D108BD9-81ED-4DB2-BD59-A6C34878D82A}">
                    <a16:rowId xmlns:a16="http://schemas.microsoft.com/office/drawing/2014/main" val="1112242887"/>
                  </a:ext>
                </a:extLst>
              </a:tr>
              <a:tr h="638174">
                <a:tc>
                  <a:txBody>
                    <a:bodyPr/>
                    <a:lstStyle/>
                    <a:p>
                      <a:pPr>
                        <a:spcAft>
                          <a:spcPts val="0"/>
                        </a:spcAft>
                      </a:pPr>
                      <a:r>
                        <a:rPr lang="en-GB" sz="1200" dirty="0">
                          <a:effectLst/>
                        </a:rPr>
                        <a:t>14:45 – 15:15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noFill/>
                  </a:tcPr>
                </a:tc>
                <a:tc>
                  <a:txBody>
                    <a:bodyPr/>
                    <a:lstStyle/>
                    <a:p>
                      <a:pPr>
                        <a:spcAft>
                          <a:spcPts val="0"/>
                        </a:spcAft>
                      </a:pPr>
                      <a:r>
                        <a:rPr lang="en-US" sz="1200" dirty="0">
                          <a:effectLst/>
                        </a:rPr>
                        <a:t>Exercise: Design your own model</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noFill/>
                  </a:tcPr>
                </a:tc>
                <a:extLst>
                  <a:ext uri="{0D108BD9-81ED-4DB2-BD59-A6C34878D82A}">
                    <a16:rowId xmlns:a16="http://schemas.microsoft.com/office/drawing/2014/main" val="103705593"/>
                  </a:ext>
                </a:extLst>
              </a:tr>
              <a:tr h="319088">
                <a:tc>
                  <a:txBody>
                    <a:bodyPr/>
                    <a:lstStyle/>
                    <a:p>
                      <a:pPr>
                        <a:spcAft>
                          <a:spcPts val="0"/>
                        </a:spcAft>
                      </a:pPr>
                      <a:r>
                        <a:rPr lang="en-GB" sz="1200" dirty="0">
                          <a:effectLst/>
                        </a:rPr>
                        <a:t>15:15 – 16:00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lumMod val="60000"/>
                        <a:lumOff val="40000"/>
                      </a:schemeClr>
                    </a:solidFill>
                  </a:tcPr>
                </a:tc>
                <a:tc>
                  <a:txBody>
                    <a:bodyPr/>
                    <a:lstStyle/>
                    <a:p>
                      <a:pPr>
                        <a:spcAft>
                          <a:spcPts val="0"/>
                        </a:spcAft>
                      </a:pPr>
                      <a:r>
                        <a:rPr lang="en-GB" sz="1200" dirty="0">
                          <a:effectLst/>
                        </a:rPr>
                        <a:t>Break</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lumMod val="60000"/>
                        <a:lumOff val="40000"/>
                      </a:schemeClr>
                    </a:solidFill>
                  </a:tcPr>
                </a:tc>
                <a:extLst>
                  <a:ext uri="{0D108BD9-81ED-4DB2-BD59-A6C34878D82A}">
                    <a16:rowId xmlns:a16="http://schemas.microsoft.com/office/drawing/2014/main" val="873950783"/>
                  </a:ext>
                </a:extLst>
              </a:tr>
              <a:tr h="319088">
                <a:tc>
                  <a:txBody>
                    <a:bodyPr/>
                    <a:lstStyle/>
                    <a:p>
                      <a:pPr>
                        <a:spcAft>
                          <a:spcPts val="0"/>
                        </a:spcAft>
                      </a:pPr>
                      <a:r>
                        <a:rPr lang="en-GB" sz="1200" dirty="0">
                          <a:effectLst/>
                        </a:rPr>
                        <a:t>16:00 </a:t>
                      </a:r>
                      <a:r>
                        <a:rPr lang="en-US" sz="1200" dirty="0">
                          <a:effectLst/>
                        </a:rPr>
                        <a:t>– </a:t>
                      </a:r>
                      <a:r>
                        <a:rPr lang="en-GB" sz="1200" dirty="0">
                          <a:effectLst/>
                        </a:rPr>
                        <a:t>16:30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spcAft>
                          <a:spcPts val="0"/>
                        </a:spcAft>
                      </a:pPr>
                      <a:r>
                        <a:rPr lang="en-US" sz="1200" dirty="0">
                          <a:effectLst/>
                        </a:rPr>
                        <a:t>Presentation: Using R to implement your design and run a network study</a:t>
                      </a:r>
                      <a:endParaRPr lang="en-US" sz="12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2577616849"/>
                  </a:ext>
                </a:extLst>
              </a:tr>
              <a:tr h="638174">
                <a:tc>
                  <a:txBody>
                    <a:bodyPr/>
                    <a:lstStyle/>
                    <a:p>
                      <a:pPr>
                        <a:spcAft>
                          <a:spcPts val="0"/>
                        </a:spcAft>
                      </a:pPr>
                      <a:r>
                        <a:rPr lang="en-GB" sz="1200" dirty="0">
                          <a:effectLst/>
                        </a:rPr>
                        <a:t>16:30 – 16:45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spcAft>
                          <a:spcPts val="0"/>
                        </a:spcAft>
                      </a:pPr>
                      <a:r>
                        <a:rPr lang="en-GB" sz="1200" dirty="0">
                          <a:effectLst/>
                        </a:rPr>
                        <a:t>Demo: Exploring a network study results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279512729"/>
                  </a:ext>
                </a:extLst>
              </a:tr>
              <a:tr h="319088">
                <a:tc>
                  <a:txBody>
                    <a:bodyPr/>
                    <a:lstStyle/>
                    <a:p>
                      <a:pPr>
                        <a:spcAft>
                          <a:spcPts val="0"/>
                        </a:spcAft>
                      </a:pPr>
                      <a:r>
                        <a:rPr lang="en-GB" sz="1200">
                          <a:effectLst/>
                        </a:rPr>
                        <a:t>16:45 – 17:00</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spcAft>
                          <a:spcPts val="0"/>
                        </a:spcAft>
                      </a:pPr>
                      <a:r>
                        <a:rPr lang="en-GB" sz="1200" dirty="0">
                          <a:effectLst/>
                        </a:rPr>
                        <a:t>Lessons Learned and Feedback</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592861301"/>
                  </a:ext>
                </a:extLst>
              </a:tr>
            </a:tbl>
          </a:graphicData>
        </a:graphic>
      </p:graphicFrame>
    </p:spTree>
    <p:extLst>
      <p:ext uri="{BB962C8B-B14F-4D97-AF65-F5344CB8AC3E}">
        <p14:creationId xmlns:p14="http://schemas.microsoft.com/office/powerpoint/2010/main" val="94717161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27" name="Title 1"/>
          <p:cNvSpPr txBox="1">
            <a:spLocks noGrp="1"/>
          </p:cNvSpPr>
          <p:nvPr>
            <p:ph type="title"/>
          </p:nvPr>
        </p:nvSpPr>
        <p:spPr>
          <a:xfrm>
            <a:off x="1143000" y="152399"/>
            <a:ext cx="7543800" cy="838201"/>
          </a:xfrm>
          <a:prstGeom prst="rect">
            <a:avLst/>
          </a:prstGeom>
        </p:spPr>
        <p:txBody>
          <a:bodyPr/>
          <a:lstStyle/>
          <a:p>
            <a:r>
              <a:t>Let’s take a 15 min break</a:t>
            </a:r>
          </a:p>
        </p:txBody>
      </p:sp>
      <p:sp>
        <p:nvSpPr>
          <p:cNvPr id="23628" name="Slide Number Placeholder 3"/>
          <p:cNvSpPr txBox="1">
            <a:spLocks noGrp="1"/>
          </p:cNvSpPr>
          <p:nvPr>
            <p:ph type="sldNum" sz="quarter" idx="2"/>
          </p:nvPr>
        </p:nvSpPr>
        <p:spPr>
          <a:xfrm>
            <a:off x="8800137" y="6540837"/>
            <a:ext cx="343863" cy="26920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43</a:t>
            </a:fld>
            <a:endParaRPr/>
          </a:p>
        </p:txBody>
      </p:sp>
      <p:pic>
        <p:nvPicPr>
          <p:cNvPr id="23629" name="Picture 5" descr="Picture 5"/>
          <p:cNvPicPr>
            <a:picLocks/>
          </p:cNvPicPr>
          <p:nvPr/>
        </p:nvPicPr>
        <p:blipFill>
          <a:blip r:embed="rId2"/>
          <a:stretch>
            <a:fillRect/>
          </a:stretch>
        </p:blipFill>
        <p:spPr>
          <a:xfrm>
            <a:off x="2667000" y="1600200"/>
            <a:ext cx="3182621" cy="4546600"/>
          </a:xfrm>
          <a:prstGeom prst="rect">
            <a:avLst/>
          </a:prstGeom>
          <a:ln w="12700">
            <a:miter lim="400000"/>
          </a:ln>
        </p:spPr>
      </p:pic>
      <p:sp>
        <p:nvSpPr>
          <p:cNvPr id="2" name="TextBox 1">
            <a:extLst>
              <a:ext uri="{FF2B5EF4-FFF2-40B4-BE49-F238E27FC236}">
                <a16:creationId xmlns:a16="http://schemas.microsoft.com/office/drawing/2014/main" id="{1F3F2FC2-6CC1-B06C-D37D-08570A1A1E5C}"/>
              </a:ext>
            </a:extLst>
          </p:cNvPr>
          <p:cNvSpPr txBox="1"/>
          <p:nvPr/>
        </p:nvSpPr>
        <p:spPr>
          <a:xfrm>
            <a:off x="5849620" y="5586857"/>
            <a:ext cx="2913380" cy="523220"/>
          </a:xfrm>
          <a:prstGeom prst="rect">
            <a:avLst/>
          </a:prstGeom>
          <a:noFill/>
        </p:spPr>
        <p:txBody>
          <a:bodyPr wrap="square" rtlCol="0">
            <a:spAutoFit/>
          </a:bodyPr>
          <a:lstStyle/>
          <a:p>
            <a:r>
              <a:rPr lang="en-US" sz="2800" dirty="0"/>
              <a:t>Be back by 4pm</a:t>
            </a:r>
          </a:p>
        </p:txBody>
      </p:sp>
    </p:spTree>
    <p:extLst>
      <p:ext uri="{BB962C8B-B14F-4D97-AF65-F5344CB8AC3E}">
        <p14:creationId xmlns:p14="http://schemas.microsoft.com/office/powerpoint/2010/main" val="211921778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725886-E302-6A38-B8BF-10D0D6CB2A6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B87FF91-1799-6689-22E5-AF71F75CA2F7}"/>
              </a:ext>
            </a:extLst>
          </p:cNvPr>
          <p:cNvSpPr>
            <a:spLocks noGrp="1"/>
          </p:cNvSpPr>
          <p:nvPr>
            <p:ph type="title"/>
          </p:nvPr>
        </p:nvSpPr>
        <p:spPr/>
        <p:txBody>
          <a:bodyPr/>
          <a:lstStyle/>
          <a:p>
            <a:r>
              <a:rPr lang="en-GB" dirty="0"/>
              <a:t>Today’s Agenda</a:t>
            </a:r>
          </a:p>
        </p:txBody>
      </p:sp>
      <p:sp>
        <p:nvSpPr>
          <p:cNvPr id="4" name="Slide Number Placeholder 3">
            <a:extLst>
              <a:ext uri="{FF2B5EF4-FFF2-40B4-BE49-F238E27FC236}">
                <a16:creationId xmlns:a16="http://schemas.microsoft.com/office/drawing/2014/main" id="{BAA59597-06DF-C7E5-8AF7-A06229EB212F}"/>
              </a:ext>
            </a:extLst>
          </p:cNvPr>
          <p:cNvSpPr>
            <a:spLocks noGrp="1"/>
          </p:cNvSpPr>
          <p:nvPr>
            <p:ph type="sldNum" idx="12"/>
          </p:nvPr>
        </p:nvSpPr>
        <p:spPr/>
        <p:txBody>
          <a:bodyPr/>
          <a:lstStyle/>
          <a:p>
            <a:pPr>
              <a:buSzPct val="25000"/>
            </a:pPr>
            <a:fld id="{00000000-1234-1234-1234-123412341234}" type="slidenum">
              <a:rPr lang="en-US" sz="1200" smtClean="0">
                <a:solidFill>
                  <a:srgbClr val="20425A"/>
                </a:solidFill>
                <a:latin typeface="Calibri"/>
                <a:ea typeface="Calibri"/>
                <a:cs typeface="Calibri"/>
                <a:sym typeface="Calibri"/>
              </a:rPr>
              <a:pPr>
                <a:buSzPct val="25000"/>
              </a:pPr>
              <a:t>44</a:t>
            </a:fld>
            <a:endParaRPr lang="en-US" sz="1200" dirty="0">
              <a:solidFill>
                <a:srgbClr val="20425A"/>
              </a:solidFill>
              <a:latin typeface="Calibri"/>
              <a:ea typeface="Calibri"/>
              <a:cs typeface="Calibri"/>
              <a:sym typeface="Calibri"/>
            </a:endParaRPr>
          </a:p>
        </p:txBody>
      </p:sp>
      <p:graphicFrame>
        <p:nvGraphicFramePr>
          <p:cNvPr id="5" name="Table 4">
            <a:extLst>
              <a:ext uri="{FF2B5EF4-FFF2-40B4-BE49-F238E27FC236}">
                <a16:creationId xmlns:a16="http://schemas.microsoft.com/office/drawing/2014/main" id="{F3859EAF-EEC8-54FA-3A18-164B8310246B}"/>
              </a:ext>
            </a:extLst>
          </p:cNvPr>
          <p:cNvGraphicFramePr>
            <a:graphicFrameLocks noGrp="1"/>
          </p:cNvGraphicFramePr>
          <p:nvPr>
            <p:extLst>
              <p:ext uri="{D42A27DB-BD31-4B8C-83A1-F6EECF244321}">
                <p14:modId xmlns:p14="http://schemas.microsoft.com/office/powerpoint/2010/main" val="2948645080"/>
              </p:ext>
            </p:extLst>
          </p:nvPr>
        </p:nvGraphicFramePr>
        <p:xfrm>
          <a:off x="381000" y="1219200"/>
          <a:ext cx="8382000" cy="4576762"/>
        </p:xfrm>
        <a:graphic>
          <a:graphicData uri="http://schemas.openxmlformats.org/drawingml/2006/table">
            <a:tbl>
              <a:tblPr>
                <a:tableStyleId>{282047A0-5F8A-4BBE-AB60-A37E5D643FF8}</a:tableStyleId>
              </a:tblPr>
              <a:tblGrid>
                <a:gridCol w="1798269">
                  <a:extLst>
                    <a:ext uri="{9D8B030D-6E8A-4147-A177-3AD203B41FA5}">
                      <a16:colId xmlns:a16="http://schemas.microsoft.com/office/drawing/2014/main" val="3778332459"/>
                    </a:ext>
                  </a:extLst>
                </a:gridCol>
                <a:gridCol w="6583731">
                  <a:extLst>
                    <a:ext uri="{9D8B030D-6E8A-4147-A177-3AD203B41FA5}">
                      <a16:colId xmlns:a16="http://schemas.microsoft.com/office/drawing/2014/main" val="2272471928"/>
                    </a:ext>
                  </a:extLst>
                </a:gridCol>
              </a:tblGrid>
              <a:tr h="319088">
                <a:tc>
                  <a:txBody>
                    <a:bodyPr/>
                    <a:lstStyle/>
                    <a:p>
                      <a:pPr>
                        <a:spcAft>
                          <a:spcPts val="0"/>
                        </a:spcAft>
                      </a:pPr>
                      <a:r>
                        <a:rPr lang="en-GB" sz="1200">
                          <a:effectLst/>
                        </a:rPr>
                        <a:t>Time</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spcAft>
                          <a:spcPts val="0"/>
                        </a:spcAft>
                      </a:pPr>
                      <a:r>
                        <a:rPr lang="en-GB" sz="1200" dirty="0">
                          <a:effectLst/>
                        </a:rPr>
                        <a:t>Topic</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539379900"/>
                  </a:ext>
                </a:extLst>
              </a:tr>
              <a:tr h="319088">
                <a:tc>
                  <a:txBody>
                    <a:bodyPr/>
                    <a:lstStyle/>
                    <a:p>
                      <a:pPr>
                        <a:spcAft>
                          <a:spcPts val="0"/>
                        </a:spcAft>
                      </a:pPr>
                      <a:r>
                        <a:rPr lang="en-GB" sz="1200" dirty="0">
                          <a:effectLst/>
                          <a:latin typeface="Calibri" panose="020F0502020204030204" pitchFamily="34" charset="0"/>
                          <a:ea typeface="Calibri" panose="020F0502020204030204" pitchFamily="34" charset="0"/>
                          <a:cs typeface="Times New Roman" panose="02020603050405020304" pitchFamily="18" charset="0"/>
                        </a:rPr>
                        <a:t>12:45 - 13:00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spcAft>
                          <a:spcPts val="0"/>
                        </a:spcAft>
                      </a:pPr>
                      <a:r>
                        <a:rPr lang="en-GB" sz="1200">
                          <a:effectLst/>
                        </a:rPr>
                        <a:t>Get settled, get laptops ready</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66912150"/>
                  </a:ext>
                </a:extLst>
              </a:tr>
              <a:tr h="428624">
                <a:tc>
                  <a:txBody>
                    <a:bodyPr/>
                    <a:lstStyle/>
                    <a:p>
                      <a:pPr>
                        <a:spcAft>
                          <a:spcPts val="0"/>
                        </a:spcAft>
                      </a:pPr>
                      <a:r>
                        <a:rPr lang="en-GB" sz="1200" dirty="0">
                          <a:effectLst/>
                        </a:rPr>
                        <a:t>13:00  –  13:30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effectLst/>
                        </a:rPr>
                        <a:t>Presentation: What is </a:t>
                      </a:r>
                      <a:r>
                        <a:rPr lang="en-US" sz="1200" dirty="0">
                          <a:effectLst/>
                        </a:rPr>
                        <a:t>Patient-Level Prediction</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noFill/>
                  </a:tcPr>
                </a:tc>
                <a:extLst>
                  <a:ext uri="{0D108BD9-81ED-4DB2-BD59-A6C34878D82A}">
                    <a16:rowId xmlns:a16="http://schemas.microsoft.com/office/drawing/2014/main" val="3527244875"/>
                  </a:ext>
                </a:extLst>
              </a:tr>
              <a:tr h="319088">
                <a:tc>
                  <a:txBody>
                    <a:bodyPr/>
                    <a:lstStyle/>
                    <a:p>
                      <a:pPr>
                        <a:spcAft>
                          <a:spcPts val="0"/>
                        </a:spcAft>
                      </a:pPr>
                      <a:r>
                        <a:rPr lang="en-GB" sz="1200" dirty="0">
                          <a:effectLst/>
                        </a:rPr>
                        <a:t>13:30 – 13:45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rPr>
                        <a:t>Exercise: Design your own prediction task</a:t>
                      </a:r>
                    </a:p>
                  </a:txBody>
                  <a:tcPr marL="68580" marR="68580" marT="0" marB="0" anchor="ctr"/>
                </a:tc>
                <a:extLst>
                  <a:ext uri="{0D108BD9-81ED-4DB2-BD59-A6C34878D82A}">
                    <a16:rowId xmlns:a16="http://schemas.microsoft.com/office/drawing/2014/main" val="3226211363"/>
                  </a:ext>
                </a:extLst>
              </a:tr>
              <a:tr h="319088">
                <a:tc>
                  <a:txBody>
                    <a:bodyPr/>
                    <a:lstStyle/>
                    <a:p>
                      <a:pPr>
                        <a:spcAft>
                          <a:spcPts val="0"/>
                        </a:spcAft>
                      </a:pPr>
                      <a:r>
                        <a:rPr lang="en-GB" sz="1200" dirty="0">
                          <a:effectLst/>
                        </a:rPr>
                        <a:t>13:45 – 14:00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noFill/>
                  </a:tcPr>
                </a:tc>
                <a:tc>
                  <a:txBody>
                    <a:bodyPr/>
                    <a:lstStyle/>
                    <a:p>
                      <a:pPr>
                        <a:spcAft>
                          <a:spcPts val="0"/>
                        </a:spcAft>
                      </a:pPr>
                      <a:r>
                        <a:rPr lang="en-GB" sz="1200" dirty="0">
                          <a:effectLst/>
                        </a:rPr>
                        <a:t>Break</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noFill/>
                  </a:tcPr>
                </a:tc>
                <a:extLst>
                  <a:ext uri="{0D108BD9-81ED-4DB2-BD59-A6C34878D82A}">
                    <a16:rowId xmlns:a16="http://schemas.microsoft.com/office/drawing/2014/main" val="387827466"/>
                  </a:ext>
                </a:extLst>
              </a:tr>
              <a:tr h="638174">
                <a:tc>
                  <a:txBody>
                    <a:bodyPr/>
                    <a:lstStyle/>
                    <a:p>
                      <a:pPr>
                        <a:spcAft>
                          <a:spcPts val="0"/>
                        </a:spcAft>
                      </a:pPr>
                      <a:r>
                        <a:rPr lang="en-GB" sz="1200" dirty="0">
                          <a:effectLst/>
                        </a:rPr>
                        <a:t>14:00 – 14:45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noFill/>
                  </a:tcPr>
                </a:tc>
                <a:tc>
                  <a:txBody>
                    <a:bodyPr/>
                    <a:lstStyle/>
                    <a:p>
                      <a:pPr>
                        <a:spcAft>
                          <a:spcPts val="0"/>
                        </a:spcAft>
                      </a:pPr>
                      <a:r>
                        <a:rPr lang="en-GB" sz="1200" dirty="0">
                          <a:effectLst/>
                        </a:rPr>
                        <a:t>Presentation: OHDSI Patient-Level Prediction With Best Practices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noFill/>
                  </a:tcPr>
                </a:tc>
                <a:extLst>
                  <a:ext uri="{0D108BD9-81ED-4DB2-BD59-A6C34878D82A}">
                    <a16:rowId xmlns:a16="http://schemas.microsoft.com/office/drawing/2014/main" val="1112242887"/>
                  </a:ext>
                </a:extLst>
              </a:tr>
              <a:tr h="638174">
                <a:tc>
                  <a:txBody>
                    <a:bodyPr/>
                    <a:lstStyle/>
                    <a:p>
                      <a:pPr>
                        <a:spcAft>
                          <a:spcPts val="0"/>
                        </a:spcAft>
                      </a:pPr>
                      <a:r>
                        <a:rPr lang="en-GB" sz="1200" dirty="0">
                          <a:effectLst/>
                        </a:rPr>
                        <a:t>14:45 – 15:15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noFill/>
                  </a:tcPr>
                </a:tc>
                <a:tc>
                  <a:txBody>
                    <a:bodyPr/>
                    <a:lstStyle/>
                    <a:p>
                      <a:pPr>
                        <a:spcAft>
                          <a:spcPts val="0"/>
                        </a:spcAft>
                      </a:pPr>
                      <a:r>
                        <a:rPr lang="en-US" sz="1200" dirty="0">
                          <a:effectLst/>
                        </a:rPr>
                        <a:t>Exercise: Design your own model</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noFill/>
                  </a:tcPr>
                </a:tc>
                <a:extLst>
                  <a:ext uri="{0D108BD9-81ED-4DB2-BD59-A6C34878D82A}">
                    <a16:rowId xmlns:a16="http://schemas.microsoft.com/office/drawing/2014/main" val="103705593"/>
                  </a:ext>
                </a:extLst>
              </a:tr>
              <a:tr h="319088">
                <a:tc>
                  <a:txBody>
                    <a:bodyPr/>
                    <a:lstStyle/>
                    <a:p>
                      <a:pPr>
                        <a:spcAft>
                          <a:spcPts val="0"/>
                        </a:spcAft>
                      </a:pPr>
                      <a:r>
                        <a:rPr lang="en-GB" sz="1200" dirty="0">
                          <a:effectLst/>
                        </a:rPr>
                        <a:t>15:15 – 16:00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noFill/>
                  </a:tcPr>
                </a:tc>
                <a:tc>
                  <a:txBody>
                    <a:bodyPr/>
                    <a:lstStyle/>
                    <a:p>
                      <a:pPr>
                        <a:spcAft>
                          <a:spcPts val="0"/>
                        </a:spcAft>
                      </a:pPr>
                      <a:r>
                        <a:rPr lang="en-GB" sz="1200" dirty="0">
                          <a:effectLst/>
                        </a:rPr>
                        <a:t>Break</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noFill/>
                  </a:tcPr>
                </a:tc>
                <a:extLst>
                  <a:ext uri="{0D108BD9-81ED-4DB2-BD59-A6C34878D82A}">
                    <a16:rowId xmlns:a16="http://schemas.microsoft.com/office/drawing/2014/main" val="873950783"/>
                  </a:ext>
                </a:extLst>
              </a:tr>
              <a:tr h="319088">
                <a:tc>
                  <a:txBody>
                    <a:bodyPr/>
                    <a:lstStyle/>
                    <a:p>
                      <a:pPr>
                        <a:spcAft>
                          <a:spcPts val="0"/>
                        </a:spcAft>
                      </a:pPr>
                      <a:r>
                        <a:rPr lang="en-GB" sz="1200" dirty="0">
                          <a:effectLst/>
                        </a:rPr>
                        <a:t>16:00 </a:t>
                      </a:r>
                      <a:r>
                        <a:rPr lang="en-US" sz="1200" dirty="0">
                          <a:effectLst/>
                        </a:rPr>
                        <a:t>– </a:t>
                      </a:r>
                      <a:r>
                        <a:rPr lang="en-GB" sz="1200" dirty="0">
                          <a:effectLst/>
                        </a:rPr>
                        <a:t>16:30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lumMod val="60000"/>
                        <a:lumOff val="40000"/>
                      </a:schemeClr>
                    </a:solidFill>
                  </a:tcPr>
                </a:tc>
                <a:tc>
                  <a:txBody>
                    <a:bodyPr/>
                    <a:lstStyle/>
                    <a:p>
                      <a:pPr>
                        <a:spcAft>
                          <a:spcPts val="0"/>
                        </a:spcAft>
                      </a:pPr>
                      <a:r>
                        <a:rPr lang="en-US" sz="1200" dirty="0">
                          <a:effectLst/>
                        </a:rPr>
                        <a:t>Presentation: Using R to implement your design and run a network study</a:t>
                      </a:r>
                      <a:endParaRPr lang="en-US" sz="12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solidFill>
                      <a:schemeClr val="accent1">
                        <a:lumMod val="60000"/>
                        <a:lumOff val="40000"/>
                      </a:schemeClr>
                    </a:solidFill>
                  </a:tcPr>
                </a:tc>
                <a:extLst>
                  <a:ext uri="{0D108BD9-81ED-4DB2-BD59-A6C34878D82A}">
                    <a16:rowId xmlns:a16="http://schemas.microsoft.com/office/drawing/2014/main" val="2577616849"/>
                  </a:ext>
                </a:extLst>
              </a:tr>
              <a:tr h="638174">
                <a:tc>
                  <a:txBody>
                    <a:bodyPr/>
                    <a:lstStyle/>
                    <a:p>
                      <a:pPr>
                        <a:spcAft>
                          <a:spcPts val="0"/>
                        </a:spcAft>
                      </a:pPr>
                      <a:r>
                        <a:rPr lang="en-GB" sz="1200" dirty="0">
                          <a:effectLst/>
                        </a:rPr>
                        <a:t>16:30 – 16:45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spcAft>
                          <a:spcPts val="0"/>
                        </a:spcAft>
                      </a:pPr>
                      <a:r>
                        <a:rPr lang="en-GB" sz="1200" dirty="0">
                          <a:effectLst/>
                        </a:rPr>
                        <a:t>Demo: Exploring study results via shiny</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279512729"/>
                  </a:ext>
                </a:extLst>
              </a:tr>
              <a:tr h="319088">
                <a:tc>
                  <a:txBody>
                    <a:bodyPr/>
                    <a:lstStyle/>
                    <a:p>
                      <a:pPr>
                        <a:spcAft>
                          <a:spcPts val="0"/>
                        </a:spcAft>
                      </a:pPr>
                      <a:r>
                        <a:rPr lang="en-GB" sz="1200">
                          <a:effectLst/>
                        </a:rPr>
                        <a:t>16:45 – 17:00</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spcAft>
                          <a:spcPts val="0"/>
                        </a:spcAft>
                      </a:pPr>
                      <a:r>
                        <a:rPr lang="en-GB" sz="1200" dirty="0">
                          <a:effectLst/>
                        </a:rPr>
                        <a:t>Lessons Learned and Feedback</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592861301"/>
                  </a:ext>
                </a:extLst>
              </a:tr>
            </a:tbl>
          </a:graphicData>
        </a:graphic>
      </p:graphicFrame>
    </p:spTree>
    <p:extLst>
      <p:ext uri="{BB962C8B-B14F-4D97-AF65-F5344CB8AC3E}">
        <p14:creationId xmlns:p14="http://schemas.microsoft.com/office/powerpoint/2010/main" val="155564053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36" name="Title 1"/>
          <p:cNvSpPr txBox="1">
            <a:spLocks noGrp="1"/>
          </p:cNvSpPr>
          <p:nvPr>
            <p:ph type="ctrTitle"/>
          </p:nvPr>
        </p:nvSpPr>
        <p:spPr>
          <a:prstGeom prst="rect">
            <a:avLst/>
          </a:prstGeom>
        </p:spPr>
        <p:txBody>
          <a:bodyPr>
            <a:normAutofit fontScale="90000"/>
          </a:bodyPr>
          <a:lstStyle/>
          <a:p>
            <a:pPr defTabSz="813816">
              <a:defRPr sz="3559" b="1"/>
            </a:pPr>
            <a:r>
              <a:rPr lang="en-US" dirty="0"/>
              <a:t>Live Demo</a:t>
            </a:r>
            <a:br>
              <a:rPr dirty="0"/>
            </a:br>
            <a:r>
              <a:rPr lang="en-US" b="0" dirty="0"/>
              <a:t>Developing models using the PatientLevelPrediction R package</a:t>
            </a:r>
            <a:endParaRPr b="0" dirty="0"/>
          </a:p>
        </p:txBody>
      </p:sp>
      <p:sp>
        <p:nvSpPr>
          <p:cNvPr id="2" name="TextBox 1">
            <a:extLst>
              <a:ext uri="{FF2B5EF4-FFF2-40B4-BE49-F238E27FC236}">
                <a16:creationId xmlns:a16="http://schemas.microsoft.com/office/drawing/2014/main" id="{8CB14ED4-858C-D78D-5853-627FEC7F9B89}"/>
              </a:ext>
            </a:extLst>
          </p:cNvPr>
          <p:cNvSpPr txBox="1"/>
          <p:nvPr/>
        </p:nvSpPr>
        <p:spPr>
          <a:xfrm>
            <a:off x="4343400" y="3962400"/>
            <a:ext cx="2860713" cy="400110"/>
          </a:xfrm>
          <a:prstGeom prst="rect">
            <a:avLst/>
          </a:prstGeom>
          <a:noFill/>
        </p:spPr>
        <p:txBody>
          <a:bodyPr wrap="square" rtlCol="0">
            <a:spAutoFit/>
          </a:bodyPr>
          <a:lstStyle/>
          <a:p>
            <a:r>
              <a:rPr lang="en-US" sz="2000" dirty="0"/>
              <a:t>Egill Fridgeirsson</a:t>
            </a:r>
          </a:p>
        </p:txBody>
      </p:sp>
      <p:pic>
        <p:nvPicPr>
          <p:cNvPr id="3" name="Picture 4" descr="Meet The 2022 Titans: Egill Fridgeirsson (Nov. 1 Community Call)">
            <a:extLst>
              <a:ext uri="{FF2B5EF4-FFF2-40B4-BE49-F238E27FC236}">
                <a16:creationId xmlns:a16="http://schemas.microsoft.com/office/drawing/2014/main" id="{7E19A0FE-E6DB-6DC4-1219-F3552CAC3CE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1667" t="3047" r="34167" b="61851"/>
          <a:stretch>
            <a:fillRect/>
          </a:stretch>
        </p:blipFill>
        <p:spPr bwMode="auto">
          <a:xfrm>
            <a:off x="7683510" y="324261"/>
            <a:ext cx="1079490" cy="15045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16120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9D210C-C3A2-845E-2462-22BD3BF9E5B8}"/>
              </a:ext>
            </a:extLst>
          </p:cNvPr>
          <p:cNvSpPr>
            <a:spLocks noGrp="1"/>
          </p:cNvSpPr>
          <p:nvPr>
            <p:ph type="title"/>
          </p:nvPr>
        </p:nvSpPr>
        <p:spPr/>
        <p:txBody>
          <a:bodyPr/>
          <a:lstStyle/>
          <a:p>
            <a:r>
              <a:rPr lang="en-US" dirty="0"/>
              <a:t>Move over to markdown html</a:t>
            </a:r>
          </a:p>
        </p:txBody>
      </p:sp>
      <p:sp>
        <p:nvSpPr>
          <p:cNvPr id="3" name="Text Placeholder 2">
            <a:extLst>
              <a:ext uri="{FF2B5EF4-FFF2-40B4-BE49-F238E27FC236}">
                <a16:creationId xmlns:a16="http://schemas.microsoft.com/office/drawing/2014/main" id="{C3DB39CA-E40D-9BDA-C5D8-10F957D146C6}"/>
              </a:ext>
            </a:extLst>
          </p:cNvPr>
          <p:cNvSpPr>
            <a:spLocks noGrp="1"/>
          </p:cNvSpPr>
          <p:nvPr>
            <p:ph type="body" idx="1"/>
          </p:nvPr>
        </p:nvSpPr>
        <p:spPr/>
        <p:txBody>
          <a:bodyPr/>
          <a:lstStyle/>
          <a:p>
            <a:pPr marL="203200" indent="0">
              <a:buNone/>
            </a:pPr>
            <a:r>
              <a:rPr lang="en-US" dirty="0"/>
              <a:t>Add link here</a:t>
            </a:r>
          </a:p>
        </p:txBody>
      </p:sp>
      <p:sp>
        <p:nvSpPr>
          <p:cNvPr id="4" name="Slide Number Placeholder 3">
            <a:extLst>
              <a:ext uri="{FF2B5EF4-FFF2-40B4-BE49-F238E27FC236}">
                <a16:creationId xmlns:a16="http://schemas.microsoft.com/office/drawing/2014/main" id="{2C283CBE-39F5-6929-BC37-1B96BA7BF83E}"/>
              </a:ext>
            </a:extLst>
          </p:cNvPr>
          <p:cNvSpPr>
            <a:spLocks noGrp="1"/>
          </p:cNvSpPr>
          <p:nvPr>
            <p:ph type="sldNum" idx="12"/>
          </p:nvPr>
        </p:nvSpPr>
        <p:spPr/>
        <p:txBody>
          <a:bodyPr/>
          <a:lstStyle/>
          <a:p>
            <a:pPr>
              <a:buSzPct val="25000"/>
            </a:pPr>
            <a:fld id="{00000000-1234-1234-1234-123412341234}" type="slidenum">
              <a:rPr lang="en-US" sz="1200" smtClean="0">
                <a:solidFill>
                  <a:srgbClr val="20425A"/>
                </a:solidFill>
                <a:latin typeface="Calibri"/>
                <a:ea typeface="Calibri"/>
                <a:cs typeface="Calibri"/>
                <a:sym typeface="Calibri"/>
              </a:rPr>
              <a:pPr>
                <a:buSzPct val="25000"/>
              </a:pPr>
              <a:t>46</a:t>
            </a:fld>
            <a:endParaRPr lang="en-US" sz="1200" dirty="0">
              <a:solidFill>
                <a:srgbClr val="20425A"/>
              </a:solidFill>
              <a:latin typeface="Calibri"/>
              <a:ea typeface="Calibri"/>
              <a:cs typeface="Calibri"/>
              <a:sym typeface="Calibri"/>
            </a:endParaRPr>
          </a:p>
        </p:txBody>
      </p:sp>
    </p:spTree>
    <p:extLst>
      <p:ext uri="{BB962C8B-B14F-4D97-AF65-F5344CB8AC3E}">
        <p14:creationId xmlns:p14="http://schemas.microsoft.com/office/powerpoint/2010/main" val="253724796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F45FB9-3DEA-53E2-0D5F-0DD881585D3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8110A1A-FF07-BD94-4920-0EE4AB234295}"/>
              </a:ext>
            </a:extLst>
          </p:cNvPr>
          <p:cNvSpPr>
            <a:spLocks noGrp="1"/>
          </p:cNvSpPr>
          <p:nvPr>
            <p:ph type="title"/>
          </p:nvPr>
        </p:nvSpPr>
        <p:spPr/>
        <p:txBody>
          <a:bodyPr/>
          <a:lstStyle/>
          <a:p>
            <a:r>
              <a:rPr lang="en-GB" dirty="0"/>
              <a:t>Today’s Agenda</a:t>
            </a:r>
          </a:p>
        </p:txBody>
      </p:sp>
      <p:sp>
        <p:nvSpPr>
          <p:cNvPr id="4" name="Slide Number Placeholder 3">
            <a:extLst>
              <a:ext uri="{FF2B5EF4-FFF2-40B4-BE49-F238E27FC236}">
                <a16:creationId xmlns:a16="http://schemas.microsoft.com/office/drawing/2014/main" id="{1AD96C36-F07D-C9E2-6846-47AA71DD433F}"/>
              </a:ext>
            </a:extLst>
          </p:cNvPr>
          <p:cNvSpPr>
            <a:spLocks noGrp="1"/>
          </p:cNvSpPr>
          <p:nvPr>
            <p:ph type="sldNum" idx="12"/>
          </p:nvPr>
        </p:nvSpPr>
        <p:spPr/>
        <p:txBody>
          <a:bodyPr/>
          <a:lstStyle/>
          <a:p>
            <a:pPr>
              <a:buSzPct val="25000"/>
            </a:pPr>
            <a:fld id="{00000000-1234-1234-1234-123412341234}" type="slidenum">
              <a:rPr lang="en-US" sz="1200" smtClean="0">
                <a:solidFill>
                  <a:srgbClr val="20425A"/>
                </a:solidFill>
                <a:latin typeface="Calibri"/>
                <a:ea typeface="Calibri"/>
                <a:cs typeface="Calibri"/>
                <a:sym typeface="Calibri"/>
              </a:rPr>
              <a:pPr>
                <a:buSzPct val="25000"/>
              </a:pPr>
              <a:t>47</a:t>
            </a:fld>
            <a:endParaRPr lang="en-US" sz="1200" dirty="0">
              <a:solidFill>
                <a:srgbClr val="20425A"/>
              </a:solidFill>
              <a:latin typeface="Calibri"/>
              <a:ea typeface="Calibri"/>
              <a:cs typeface="Calibri"/>
              <a:sym typeface="Calibri"/>
            </a:endParaRPr>
          </a:p>
        </p:txBody>
      </p:sp>
      <p:graphicFrame>
        <p:nvGraphicFramePr>
          <p:cNvPr id="5" name="Table 4">
            <a:extLst>
              <a:ext uri="{FF2B5EF4-FFF2-40B4-BE49-F238E27FC236}">
                <a16:creationId xmlns:a16="http://schemas.microsoft.com/office/drawing/2014/main" id="{40EE315E-F072-6765-CA73-BF3C7F8A7555}"/>
              </a:ext>
            </a:extLst>
          </p:cNvPr>
          <p:cNvGraphicFramePr>
            <a:graphicFrameLocks noGrp="1"/>
          </p:cNvGraphicFramePr>
          <p:nvPr>
            <p:extLst>
              <p:ext uri="{D42A27DB-BD31-4B8C-83A1-F6EECF244321}">
                <p14:modId xmlns:p14="http://schemas.microsoft.com/office/powerpoint/2010/main" val="999662571"/>
              </p:ext>
            </p:extLst>
          </p:nvPr>
        </p:nvGraphicFramePr>
        <p:xfrm>
          <a:off x="381000" y="1219200"/>
          <a:ext cx="8382000" cy="4576762"/>
        </p:xfrm>
        <a:graphic>
          <a:graphicData uri="http://schemas.openxmlformats.org/drawingml/2006/table">
            <a:tbl>
              <a:tblPr>
                <a:tableStyleId>{282047A0-5F8A-4BBE-AB60-A37E5D643FF8}</a:tableStyleId>
              </a:tblPr>
              <a:tblGrid>
                <a:gridCol w="1798269">
                  <a:extLst>
                    <a:ext uri="{9D8B030D-6E8A-4147-A177-3AD203B41FA5}">
                      <a16:colId xmlns:a16="http://schemas.microsoft.com/office/drawing/2014/main" val="3778332459"/>
                    </a:ext>
                  </a:extLst>
                </a:gridCol>
                <a:gridCol w="6583731">
                  <a:extLst>
                    <a:ext uri="{9D8B030D-6E8A-4147-A177-3AD203B41FA5}">
                      <a16:colId xmlns:a16="http://schemas.microsoft.com/office/drawing/2014/main" val="2272471928"/>
                    </a:ext>
                  </a:extLst>
                </a:gridCol>
              </a:tblGrid>
              <a:tr h="319088">
                <a:tc>
                  <a:txBody>
                    <a:bodyPr/>
                    <a:lstStyle/>
                    <a:p>
                      <a:pPr>
                        <a:spcAft>
                          <a:spcPts val="0"/>
                        </a:spcAft>
                      </a:pPr>
                      <a:r>
                        <a:rPr lang="en-GB" sz="1200">
                          <a:effectLst/>
                        </a:rPr>
                        <a:t>Time</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spcAft>
                          <a:spcPts val="0"/>
                        </a:spcAft>
                      </a:pPr>
                      <a:r>
                        <a:rPr lang="en-GB" sz="1200" dirty="0">
                          <a:effectLst/>
                        </a:rPr>
                        <a:t>Topic</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539379900"/>
                  </a:ext>
                </a:extLst>
              </a:tr>
              <a:tr h="319088">
                <a:tc>
                  <a:txBody>
                    <a:bodyPr/>
                    <a:lstStyle/>
                    <a:p>
                      <a:pPr>
                        <a:spcAft>
                          <a:spcPts val="0"/>
                        </a:spcAft>
                      </a:pPr>
                      <a:r>
                        <a:rPr lang="en-GB" sz="1200" dirty="0">
                          <a:effectLst/>
                          <a:latin typeface="Calibri" panose="020F0502020204030204" pitchFamily="34" charset="0"/>
                          <a:ea typeface="Calibri" panose="020F0502020204030204" pitchFamily="34" charset="0"/>
                          <a:cs typeface="Times New Roman" panose="02020603050405020304" pitchFamily="18" charset="0"/>
                        </a:rPr>
                        <a:t>12:45 - 13:00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spcAft>
                          <a:spcPts val="0"/>
                        </a:spcAft>
                      </a:pPr>
                      <a:r>
                        <a:rPr lang="en-GB" sz="1200">
                          <a:effectLst/>
                        </a:rPr>
                        <a:t>Get settled, get laptops ready</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66912150"/>
                  </a:ext>
                </a:extLst>
              </a:tr>
              <a:tr h="428624">
                <a:tc>
                  <a:txBody>
                    <a:bodyPr/>
                    <a:lstStyle/>
                    <a:p>
                      <a:pPr>
                        <a:spcAft>
                          <a:spcPts val="0"/>
                        </a:spcAft>
                      </a:pPr>
                      <a:r>
                        <a:rPr lang="en-GB" sz="1200" dirty="0">
                          <a:effectLst/>
                        </a:rPr>
                        <a:t>13:00  –  13:30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effectLst/>
                        </a:rPr>
                        <a:t>Presentation: What is </a:t>
                      </a:r>
                      <a:r>
                        <a:rPr lang="en-US" sz="1200" dirty="0">
                          <a:effectLst/>
                        </a:rPr>
                        <a:t>Patient-Level Prediction</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noFill/>
                  </a:tcPr>
                </a:tc>
                <a:extLst>
                  <a:ext uri="{0D108BD9-81ED-4DB2-BD59-A6C34878D82A}">
                    <a16:rowId xmlns:a16="http://schemas.microsoft.com/office/drawing/2014/main" val="3527244875"/>
                  </a:ext>
                </a:extLst>
              </a:tr>
              <a:tr h="319088">
                <a:tc>
                  <a:txBody>
                    <a:bodyPr/>
                    <a:lstStyle/>
                    <a:p>
                      <a:pPr>
                        <a:spcAft>
                          <a:spcPts val="0"/>
                        </a:spcAft>
                      </a:pPr>
                      <a:r>
                        <a:rPr lang="en-GB" sz="1200" dirty="0">
                          <a:effectLst/>
                        </a:rPr>
                        <a:t>13:30 – 13:45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rPr>
                        <a:t>Exercise: Design your own prediction task</a:t>
                      </a:r>
                    </a:p>
                  </a:txBody>
                  <a:tcPr marL="68580" marR="68580" marT="0" marB="0" anchor="ctr"/>
                </a:tc>
                <a:extLst>
                  <a:ext uri="{0D108BD9-81ED-4DB2-BD59-A6C34878D82A}">
                    <a16:rowId xmlns:a16="http://schemas.microsoft.com/office/drawing/2014/main" val="3226211363"/>
                  </a:ext>
                </a:extLst>
              </a:tr>
              <a:tr h="319088">
                <a:tc>
                  <a:txBody>
                    <a:bodyPr/>
                    <a:lstStyle/>
                    <a:p>
                      <a:pPr>
                        <a:spcAft>
                          <a:spcPts val="0"/>
                        </a:spcAft>
                      </a:pPr>
                      <a:r>
                        <a:rPr lang="en-GB" sz="1200" dirty="0">
                          <a:effectLst/>
                        </a:rPr>
                        <a:t>13:45 – 14:00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noFill/>
                  </a:tcPr>
                </a:tc>
                <a:tc>
                  <a:txBody>
                    <a:bodyPr/>
                    <a:lstStyle/>
                    <a:p>
                      <a:pPr>
                        <a:spcAft>
                          <a:spcPts val="0"/>
                        </a:spcAft>
                      </a:pPr>
                      <a:r>
                        <a:rPr lang="en-GB" sz="1200" dirty="0">
                          <a:effectLst/>
                        </a:rPr>
                        <a:t>Break</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noFill/>
                  </a:tcPr>
                </a:tc>
                <a:extLst>
                  <a:ext uri="{0D108BD9-81ED-4DB2-BD59-A6C34878D82A}">
                    <a16:rowId xmlns:a16="http://schemas.microsoft.com/office/drawing/2014/main" val="387827466"/>
                  </a:ext>
                </a:extLst>
              </a:tr>
              <a:tr h="638174">
                <a:tc>
                  <a:txBody>
                    <a:bodyPr/>
                    <a:lstStyle/>
                    <a:p>
                      <a:pPr>
                        <a:spcAft>
                          <a:spcPts val="0"/>
                        </a:spcAft>
                      </a:pPr>
                      <a:r>
                        <a:rPr lang="en-GB" sz="1200" dirty="0">
                          <a:effectLst/>
                        </a:rPr>
                        <a:t>14:00 – 14:45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noFill/>
                  </a:tcPr>
                </a:tc>
                <a:tc>
                  <a:txBody>
                    <a:bodyPr/>
                    <a:lstStyle/>
                    <a:p>
                      <a:pPr>
                        <a:spcAft>
                          <a:spcPts val="0"/>
                        </a:spcAft>
                      </a:pPr>
                      <a:r>
                        <a:rPr lang="en-GB" sz="1200" dirty="0">
                          <a:effectLst/>
                        </a:rPr>
                        <a:t>Presentation: OHDSI Patient-Level Prediction With Best Practices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noFill/>
                  </a:tcPr>
                </a:tc>
                <a:extLst>
                  <a:ext uri="{0D108BD9-81ED-4DB2-BD59-A6C34878D82A}">
                    <a16:rowId xmlns:a16="http://schemas.microsoft.com/office/drawing/2014/main" val="1112242887"/>
                  </a:ext>
                </a:extLst>
              </a:tr>
              <a:tr h="638174">
                <a:tc>
                  <a:txBody>
                    <a:bodyPr/>
                    <a:lstStyle/>
                    <a:p>
                      <a:pPr>
                        <a:spcAft>
                          <a:spcPts val="0"/>
                        </a:spcAft>
                      </a:pPr>
                      <a:r>
                        <a:rPr lang="en-GB" sz="1200" dirty="0">
                          <a:effectLst/>
                        </a:rPr>
                        <a:t>14:45 – 15:15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noFill/>
                  </a:tcPr>
                </a:tc>
                <a:tc>
                  <a:txBody>
                    <a:bodyPr/>
                    <a:lstStyle/>
                    <a:p>
                      <a:pPr>
                        <a:spcAft>
                          <a:spcPts val="0"/>
                        </a:spcAft>
                      </a:pPr>
                      <a:r>
                        <a:rPr lang="en-US" sz="1200" dirty="0">
                          <a:effectLst/>
                        </a:rPr>
                        <a:t>Exercise: Design your own model</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noFill/>
                  </a:tcPr>
                </a:tc>
                <a:extLst>
                  <a:ext uri="{0D108BD9-81ED-4DB2-BD59-A6C34878D82A}">
                    <a16:rowId xmlns:a16="http://schemas.microsoft.com/office/drawing/2014/main" val="103705593"/>
                  </a:ext>
                </a:extLst>
              </a:tr>
              <a:tr h="319088">
                <a:tc>
                  <a:txBody>
                    <a:bodyPr/>
                    <a:lstStyle/>
                    <a:p>
                      <a:pPr>
                        <a:spcAft>
                          <a:spcPts val="0"/>
                        </a:spcAft>
                      </a:pPr>
                      <a:r>
                        <a:rPr lang="en-GB" sz="1200" dirty="0">
                          <a:effectLst/>
                        </a:rPr>
                        <a:t>15:15 – 16:00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noFill/>
                  </a:tcPr>
                </a:tc>
                <a:tc>
                  <a:txBody>
                    <a:bodyPr/>
                    <a:lstStyle/>
                    <a:p>
                      <a:pPr>
                        <a:spcAft>
                          <a:spcPts val="0"/>
                        </a:spcAft>
                      </a:pPr>
                      <a:r>
                        <a:rPr lang="en-GB" sz="1200" dirty="0">
                          <a:effectLst/>
                        </a:rPr>
                        <a:t>Break</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noFill/>
                  </a:tcPr>
                </a:tc>
                <a:extLst>
                  <a:ext uri="{0D108BD9-81ED-4DB2-BD59-A6C34878D82A}">
                    <a16:rowId xmlns:a16="http://schemas.microsoft.com/office/drawing/2014/main" val="873950783"/>
                  </a:ext>
                </a:extLst>
              </a:tr>
              <a:tr h="319088">
                <a:tc>
                  <a:txBody>
                    <a:bodyPr/>
                    <a:lstStyle/>
                    <a:p>
                      <a:pPr>
                        <a:spcAft>
                          <a:spcPts val="0"/>
                        </a:spcAft>
                      </a:pPr>
                      <a:r>
                        <a:rPr lang="en-GB" sz="1200" dirty="0">
                          <a:effectLst/>
                        </a:rPr>
                        <a:t>16:00 </a:t>
                      </a:r>
                      <a:r>
                        <a:rPr lang="en-US" sz="1200" dirty="0">
                          <a:effectLst/>
                        </a:rPr>
                        <a:t>– </a:t>
                      </a:r>
                      <a:r>
                        <a:rPr lang="en-GB" sz="1200" dirty="0">
                          <a:effectLst/>
                        </a:rPr>
                        <a:t>16:30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noFill/>
                  </a:tcPr>
                </a:tc>
                <a:tc>
                  <a:txBody>
                    <a:bodyPr/>
                    <a:lstStyle/>
                    <a:p>
                      <a:pPr>
                        <a:spcAft>
                          <a:spcPts val="0"/>
                        </a:spcAft>
                      </a:pPr>
                      <a:r>
                        <a:rPr lang="en-US" sz="1200" dirty="0">
                          <a:effectLst/>
                        </a:rPr>
                        <a:t>Presentation: Using R to implement your design and run a network study</a:t>
                      </a:r>
                      <a:endParaRPr lang="en-US" sz="12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noFill/>
                  </a:tcPr>
                </a:tc>
                <a:extLst>
                  <a:ext uri="{0D108BD9-81ED-4DB2-BD59-A6C34878D82A}">
                    <a16:rowId xmlns:a16="http://schemas.microsoft.com/office/drawing/2014/main" val="2577616849"/>
                  </a:ext>
                </a:extLst>
              </a:tr>
              <a:tr h="638174">
                <a:tc>
                  <a:txBody>
                    <a:bodyPr/>
                    <a:lstStyle/>
                    <a:p>
                      <a:pPr>
                        <a:spcAft>
                          <a:spcPts val="0"/>
                        </a:spcAft>
                      </a:pPr>
                      <a:r>
                        <a:rPr lang="en-GB" sz="1200" dirty="0">
                          <a:effectLst/>
                        </a:rPr>
                        <a:t>16:30 – 16:45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spcAft>
                          <a:spcPts val="0"/>
                        </a:spcAft>
                      </a:pPr>
                      <a:r>
                        <a:rPr lang="en-GB" sz="1200" dirty="0">
                          <a:effectLst/>
                        </a:rPr>
                        <a:t>Demo: Exploring study results via shiny</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279512729"/>
                  </a:ext>
                </a:extLst>
              </a:tr>
              <a:tr h="319088">
                <a:tc>
                  <a:txBody>
                    <a:bodyPr/>
                    <a:lstStyle/>
                    <a:p>
                      <a:pPr>
                        <a:spcAft>
                          <a:spcPts val="0"/>
                        </a:spcAft>
                      </a:pPr>
                      <a:r>
                        <a:rPr lang="en-GB" sz="1200">
                          <a:effectLst/>
                        </a:rPr>
                        <a:t>16:45 – 17:00</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lumMod val="60000"/>
                        <a:lumOff val="40000"/>
                      </a:schemeClr>
                    </a:solidFill>
                  </a:tcPr>
                </a:tc>
                <a:tc>
                  <a:txBody>
                    <a:bodyPr/>
                    <a:lstStyle/>
                    <a:p>
                      <a:pPr>
                        <a:spcAft>
                          <a:spcPts val="0"/>
                        </a:spcAft>
                      </a:pPr>
                      <a:r>
                        <a:rPr lang="en-GB" sz="1200" dirty="0">
                          <a:effectLst/>
                        </a:rPr>
                        <a:t>Lessons Learned and Feedback</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lumMod val="60000"/>
                        <a:lumOff val="40000"/>
                      </a:schemeClr>
                    </a:solidFill>
                  </a:tcPr>
                </a:tc>
                <a:extLst>
                  <a:ext uri="{0D108BD9-81ED-4DB2-BD59-A6C34878D82A}">
                    <a16:rowId xmlns:a16="http://schemas.microsoft.com/office/drawing/2014/main" val="2592861301"/>
                  </a:ext>
                </a:extLst>
              </a:tr>
            </a:tbl>
          </a:graphicData>
        </a:graphic>
      </p:graphicFrame>
    </p:spTree>
    <p:extLst>
      <p:ext uri="{BB962C8B-B14F-4D97-AF65-F5344CB8AC3E}">
        <p14:creationId xmlns:p14="http://schemas.microsoft.com/office/powerpoint/2010/main" val="264579233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2404257" y="2057400"/>
            <a:ext cx="5070698" cy="1774845"/>
          </a:xfrm>
          <a:prstGeom prst="rect">
            <a:avLst/>
          </a:prstGeom>
          <a:noFill/>
        </p:spPr>
        <p:txBody>
          <a:bodyPr wrap="square" rtlCol="0">
            <a:spAutoFit/>
          </a:bodyPr>
          <a:lstStyle/>
          <a:p>
            <a:pPr algn="ctr"/>
            <a:r>
              <a:rPr lang="en-US" sz="4800" spc="-3" dirty="0"/>
              <a:t>Lessons learned and feedback</a:t>
            </a:r>
            <a:br>
              <a:rPr lang="en-US" spc="-3" dirty="0"/>
            </a:br>
            <a:endParaRPr lang="en-US" sz="2000" baseline="30000" dirty="0"/>
          </a:p>
        </p:txBody>
      </p:sp>
    </p:spTree>
    <p:extLst>
      <p:ext uri="{BB962C8B-B14F-4D97-AF65-F5344CB8AC3E}">
        <p14:creationId xmlns:p14="http://schemas.microsoft.com/office/powerpoint/2010/main" val="91751240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Lessons Learned</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 y="1143000"/>
            <a:ext cx="3976624" cy="5232400"/>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05400" y="1172183"/>
            <a:ext cx="3200400" cy="4267200"/>
          </a:xfrm>
          <a:prstGeom prst="rect">
            <a:avLst/>
          </a:prstGeom>
        </p:spPr>
      </p:pic>
      <p:sp>
        <p:nvSpPr>
          <p:cNvPr id="10" name="TextBox 9"/>
          <p:cNvSpPr txBox="1"/>
          <p:nvPr/>
        </p:nvSpPr>
        <p:spPr>
          <a:xfrm>
            <a:off x="1369611" y="5535729"/>
            <a:ext cx="3200400" cy="400110"/>
          </a:xfrm>
          <a:prstGeom prst="rect">
            <a:avLst/>
          </a:prstGeom>
          <a:noFill/>
        </p:spPr>
        <p:txBody>
          <a:bodyPr wrap="square" rtlCol="0">
            <a:spAutoFit/>
          </a:bodyPr>
          <a:lstStyle/>
          <a:p>
            <a:r>
              <a:rPr lang="en-US" sz="2000"/>
              <a:t>Learned </a:t>
            </a:r>
            <a:r>
              <a:rPr lang="en-US" sz="2000" dirty="0"/>
              <a:t>the PLP Dance</a:t>
            </a:r>
          </a:p>
        </p:txBody>
      </p:sp>
      <p:sp>
        <p:nvSpPr>
          <p:cNvPr id="11" name="TextBox 10"/>
          <p:cNvSpPr txBox="1"/>
          <p:nvPr/>
        </p:nvSpPr>
        <p:spPr>
          <a:xfrm>
            <a:off x="5346235" y="5535729"/>
            <a:ext cx="3406670" cy="400110"/>
          </a:xfrm>
          <a:prstGeom prst="rect">
            <a:avLst/>
          </a:prstGeom>
          <a:noFill/>
        </p:spPr>
        <p:txBody>
          <a:bodyPr wrap="square" rtlCol="0">
            <a:spAutoFit/>
          </a:bodyPr>
          <a:lstStyle/>
          <a:p>
            <a:r>
              <a:rPr lang="en-US" sz="2000"/>
              <a:t>Educated Fortune Teller</a:t>
            </a:r>
            <a:endParaRPr lang="en-US" sz="2000" dirty="0"/>
          </a:p>
        </p:txBody>
      </p:sp>
    </p:spTree>
    <p:extLst>
      <p:ext uri="{BB962C8B-B14F-4D97-AF65-F5344CB8AC3E}">
        <p14:creationId xmlns:p14="http://schemas.microsoft.com/office/powerpoint/2010/main" val="16984389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8CA0A5-D27F-DD48-9922-063EBA5E78F4}"/>
              </a:ext>
            </a:extLst>
          </p:cNvPr>
          <p:cNvSpPr>
            <a:spLocks noGrp="1"/>
          </p:cNvSpPr>
          <p:nvPr>
            <p:ph type="ctrTitle"/>
          </p:nvPr>
        </p:nvSpPr>
        <p:spPr/>
        <p:txBody>
          <a:bodyPr/>
          <a:lstStyle/>
          <a:p>
            <a:r>
              <a:rPr lang="en-US" dirty="0"/>
              <a:t>Welcome to the Patient-Level Prediction Tutorial</a:t>
            </a:r>
          </a:p>
        </p:txBody>
      </p:sp>
      <p:sp>
        <p:nvSpPr>
          <p:cNvPr id="3" name="Subtitle 2">
            <a:extLst>
              <a:ext uri="{FF2B5EF4-FFF2-40B4-BE49-F238E27FC236}">
                <a16:creationId xmlns:a16="http://schemas.microsoft.com/office/drawing/2014/main" id="{FF5B8BE5-B913-AB4D-8B98-8ACA9391F265}"/>
              </a:ext>
            </a:extLst>
          </p:cNvPr>
          <p:cNvSpPr>
            <a:spLocks noGrp="1"/>
          </p:cNvSpPr>
          <p:nvPr>
            <p:ph type="subTitle" idx="1"/>
          </p:nvPr>
        </p:nvSpPr>
        <p:spPr/>
        <p:txBody>
          <a:bodyPr/>
          <a:lstStyle/>
          <a:p>
            <a:r>
              <a:rPr lang="en-US" dirty="0"/>
              <a:t>?</a:t>
            </a:r>
          </a:p>
        </p:txBody>
      </p:sp>
    </p:spTree>
    <p:extLst>
      <p:ext uri="{BB962C8B-B14F-4D97-AF65-F5344CB8AC3E}">
        <p14:creationId xmlns:p14="http://schemas.microsoft.com/office/powerpoint/2010/main" val="311993542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1BEFE-F944-E64B-B8D6-62900D7CDA56}"/>
              </a:ext>
            </a:extLst>
          </p:cNvPr>
          <p:cNvSpPr>
            <a:spLocks noGrp="1"/>
          </p:cNvSpPr>
          <p:nvPr>
            <p:ph type="title"/>
          </p:nvPr>
        </p:nvSpPr>
        <p:spPr/>
        <p:txBody>
          <a:bodyPr/>
          <a:lstStyle/>
          <a:p>
            <a:r>
              <a:rPr lang="en-GB" dirty="0"/>
              <a:t>What’s Next?</a:t>
            </a:r>
          </a:p>
        </p:txBody>
      </p:sp>
      <p:sp>
        <p:nvSpPr>
          <p:cNvPr id="4" name="Slide Number Placeholder 3">
            <a:extLst>
              <a:ext uri="{FF2B5EF4-FFF2-40B4-BE49-F238E27FC236}">
                <a16:creationId xmlns:a16="http://schemas.microsoft.com/office/drawing/2014/main" id="{2BF1A156-9F38-824A-BEF6-97E90342F033}"/>
              </a:ext>
            </a:extLst>
          </p:cNvPr>
          <p:cNvSpPr>
            <a:spLocks noGrp="1"/>
          </p:cNvSpPr>
          <p:nvPr>
            <p:ph type="sldNum" sz="quarter" idx="4"/>
          </p:nvPr>
        </p:nvSpPr>
        <p:spPr>
          <a:xfrm>
            <a:off x="9347200" y="6492876"/>
            <a:ext cx="2844800" cy="365125"/>
          </a:xfrm>
          <a:prstGeom prst="rect">
            <a:avLst/>
          </a:prstGeom>
        </p:spPr>
        <p:txBody>
          <a:bodyPr vert="horz" lIns="91440" tIns="45720" rIns="91440" bIns="45720" rtlCol="0" anchor="ctr"/>
          <a:lstStyle>
            <a:defPPr>
              <a:defRPr lang="nl-BE"/>
            </a:defPPr>
            <a:lvl1pPr marL="0" algn="r" defTabSz="914400" rtl="0" eaLnBrk="1" latinLnBrk="0" hangingPunct="1">
              <a:defRPr sz="1200" kern="1200">
                <a:solidFill>
                  <a:srgbClr val="20425A"/>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SzPct val="25000"/>
            </a:pPr>
            <a:fld id="{444583ED-F364-40B3-B25B-483B5033DFA3}" type="slidenum">
              <a:rPr lang="en-US" smtClean="0"/>
              <a:pPr>
                <a:buSzPct val="25000"/>
              </a:pPr>
              <a:t>50</a:t>
            </a:fld>
            <a:endParaRPr lang="en-US" sz="900" dirty="0">
              <a:solidFill>
                <a:srgbClr val="20425A"/>
              </a:solidFill>
              <a:latin typeface="Calibri"/>
              <a:ea typeface="Calibri"/>
              <a:cs typeface="Calibri"/>
              <a:sym typeface="Calibri"/>
            </a:endParaRPr>
          </a:p>
        </p:txBody>
      </p:sp>
      <p:sp>
        <p:nvSpPr>
          <p:cNvPr id="6" name="TextBox 5">
            <a:extLst>
              <a:ext uri="{FF2B5EF4-FFF2-40B4-BE49-F238E27FC236}">
                <a16:creationId xmlns:a16="http://schemas.microsoft.com/office/drawing/2014/main" id="{8DF3F8EB-BB57-F748-A8A2-FD3B1903617F}"/>
              </a:ext>
            </a:extLst>
          </p:cNvPr>
          <p:cNvSpPr txBox="1"/>
          <p:nvPr/>
        </p:nvSpPr>
        <p:spPr>
          <a:xfrm>
            <a:off x="2667000" y="2773511"/>
            <a:ext cx="4245907" cy="3554819"/>
          </a:xfrm>
          <a:prstGeom prst="rect">
            <a:avLst/>
          </a:prstGeom>
          <a:noFill/>
        </p:spPr>
        <p:txBody>
          <a:bodyPr wrap="square" rtlCol="0">
            <a:spAutoFit/>
          </a:bodyPr>
          <a:lstStyle/>
          <a:p>
            <a:r>
              <a:rPr lang="en-GB" sz="1500" b="1" dirty="0"/>
              <a:t>R-package </a:t>
            </a:r>
          </a:p>
          <a:p>
            <a:endParaRPr lang="en-GB" sz="1500" dirty="0"/>
          </a:p>
          <a:p>
            <a:r>
              <a:rPr lang="en-GB" sz="1500" dirty="0">
                <a:hlinkClick r:id="rId2"/>
              </a:rPr>
              <a:t>www.github.com/OHDSI/PatientLevelPrediction</a:t>
            </a:r>
            <a:endParaRPr lang="en-GB" sz="1500" dirty="0"/>
          </a:p>
          <a:p>
            <a:endParaRPr lang="en-GB" sz="1500" dirty="0"/>
          </a:p>
          <a:p>
            <a:pPr marL="214308" indent="-214308">
              <a:buFont typeface="Arial" panose="020B0604020202020204" pitchFamily="34" charset="0"/>
              <a:buChar char="•"/>
            </a:pPr>
            <a:r>
              <a:rPr lang="en-GB" sz="1500" dirty="0"/>
              <a:t>Vignettes</a:t>
            </a:r>
          </a:p>
          <a:p>
            <a:pPr marL="214308" indent="-214308">
              <a:buFont typeface="Arial" panose="020B0604020202020204" pitchFamily="34" charset="0"/>
              <a:buChar char="•"/>
            </a:pPr>
            <a:r>
              <a:rPr lang="en-GB" sz="1500" dirty="0"/>
              <a:t>Videos</a:t>
            </a:r>
          </a:p>
          <a:p>
            <a:pPr marL="214308" indent="-214308">
              <a:buFont typeface="Arial" panose="020B0604020202020204" pitchFamily="34" charset="0"/>
              <a:buChar char="•"/>
            </a:pPr>
            <a:r>
              <a:rPr lang="en-GB" sz="1500" dirty="0"/>
              <a:t>Online training material</a:t>
            </a:r>
          </a:p>
          <a:p>
            <a:endParaRPr lang="en-GB" sz="1500" dirty="0"/>
          </a:p>
          <a:p>
            <a:r>
              <a:rPr lang="en-GB" sz="1500" b="1" dirty="0"/>
              <a:t>Book-of-OHDSI </a:t>
            </a:r>
            <a:r>
              <a:rPr lang="en-US" sz="1500" dirty="0">
                <a:hlinkClick r:id="rId3"/>
              </a:rPr>
              <a:t>https://ohdsi.github.io/TheBookOfOhdsi/</a:t>
            </a:r>
            <a:endParaRPr lang="en-US" sz="1500" dirty="0"/>
          </a:p>
          <a:p>
            <a:endParaRPr lang="en-US" sz="1500" dirty="0"/>
          </a:p>
          <a:p>
            <a:r>
              <a:rPr lang="en-US" sz="1500" b="1" dirty="0"/>
              <a:t>Study Results</a:t>
            </a:r>
            <a:endParaRPr lang="en-US" sz="1500" dirty="0"/>
          </a:p>
          <a:p>
            <a:r>
              <a:rPr lang="en-US" sz="1500" dirty="0">
                <a:hlinkClick r:id="rId4"/>
              </a:rPr>
              <a:t>www.data.ohdsi.org</a:t>
            </a:r>
            <a:endParaRPr lang="en-US" sz="1500" dirty="0"/>
          </a:p>
          <a:p>
            <a:endParaRPr lang="en-US" sz="1500" dirty="0"/>
          </a:p>
          <a:p>
            <a:endParaRPr lang="en-GB" sz="1500" dirty="0"/>
          </a:p>
        </p:txBody>
      </p:sp>
      <p:sp>
        <p:nvSpPr>
          <p:cNvPr id="3" name="Rectangle 2">
            <a:extLst>
              <a:ext uri="{FF2B5EF4-FFF2-40B4-BE49-F238E27FC236}">
                <a16:creationId xmlns:a16="http://schemas.microsoft.com/office/drawing/2014/main" id="{DA07D76C-189B-0842-9EE9-F43C78DBD651}"/>
              </a:ext>
            </a:extLst>
          </p:cNvPr>
          <p:cNvSpPr/>
          <p:nvPr/>
        </p:nvSpPr>
        <p:spPr>
          <a:xfrm>
            <a:off x="435782" y="1291417"/>
            <a:ext cx="8174818" cy="1015663"/>
          </a:xfrm>
          <a:prstGeom prst="rect">
            <a:avLst/>
          </a:prstGeom>
        </p:spPr>
        <p:txBody>
          <a:bodyPr wrap="square">
            <a:spAutoFit/>
          </a:bodyPr>
          <a:lstStyle/>
          <a:p>
            <a:pPr marL="221099" lvl="0" indent="-213955">
              <a:spcBef>
                <a:spcPts val="56"/>
              </a:spcBef>
              <a:tabLst>
                <a:tab pos="221099" algn="l"/>
                <a:tab pos="221456" algn="l"/>
              </a:tabLst>
              <a:defRPr/>
            </a:pPr>
            <a:r>
              <a:rPr lang="en-US" sz="2000" dirty="0"/>
              <a:t>Do you still think your prediction task can help?  If so, write a network study for your model and get the community to build it.  If not, can you think of a different task?</a:t>
            </a:r>
          </a:p>
        </p:txBody>
      </p:sp>
    </p:spTree>
    <p:extLst>
      <p:ext uri="{BB962C8B-B14F-4D97-AF65-F5344CB8AC3E}">
        <p14:creationId xmlns:p14="http://schemas.microsoft.com/office/powerpoint/2010/main" val="231560836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object 17"/>
          <p:cNvSpPr txBox="1">
            <a:spLocks noGrp="1"/>
          </p:cNvSpPr>
          <p:nvPr>
            <p:ph type="title"/>
          </p:nvPr>
        </p:nvSpPr>
        <p:spPr>
          <a:xfrm>
            <a:off x="1143000" y="260116"/>
            <a:ext cx="7543800" cy="622767"/>
          </a:xfrm>
          <a:prstGeom prst="rect">
            <a:avLst/>
          </a:prstGeom>
        </p:spPr>
        <p:txBody>
          <a:bodyPr vert="horz" wrap="square" lIns="0" tIns="7144" rIns="0" bIns="0" rtlCol="0" anchor="ctr" anchorCtr="0">
            <a:spAutoFit/>
          </a:bodyPr>
          <a:lstStyle/>
          <a:p>
            <a:pPr marL="7144">
              <a:spcBef>
                <a:spcPts val="56"/>
              </a:spcBef>
            </a:pPr>
            <a:r>
              <a:rPr lang="en-US" spc="-321" dirty="0">
                <a:latin typeface="Calibri" charset="0"/>
                <a:ea typeface="Calibri" charset="0"/>
                <a:cs typeface="Calibri" charset="0"/>
              </a:rPr>
              <a:t>Join the PLP Community</a:t>
            </a:r>
            <a:endParaRPr dirty="0">
              <a:latin typeface="Calibri" charset="0"/>
              <a:ea typeface="Calibri" charset="0"/>
              <a:cs typeface="Calibri" charset="0"/>
            </a:endParaRPr>
          </a:p>
        </p:txBody>
      </p:sp>
      <p:sp>
        <p:nvSpPr>
          <p:cNvPr id="53" name="Text Placeholder 52"/>
          <p:cNvSpPr>
            <a:spLocks noGrp="1"/>
          </p:cNvSpPr>
          <p:nvPr>
            <p:ph type="body" idx="1"/>
          </p:nvPr>
        </p:nvSpPr>
        <p:spPr>
          <a:xfrm>
            <a:off x="304800" y="1295400"/>
            <a:ext cx="5676900" cy="4906962"/>
          </a:xfrm>
        </p:spPr>
        <p:txBody>
          <a:bodyPr/>
          <a:lstStyle/>
          <a:p>
            <a:pPr marL="222528" indent="-215384">
              <a:spcBef>
                <a:spcPts val="56"/>
              </a:spcBef>
              <a:tabLst>
                <a:tab pos="221813" algn="l"/>
                <a:tab pos="222171" algn="l"/>
              </a:tabLst>
            </a:pPr>
            <a:r>
              <a:rPr lang="en-US" spc="62" dirty="0">
                <a:solidFill>
                  <a:srgbClr val="030505"/>
                </a:solidFill>
              </a:rPr>
              <a:t>Monthly meetings of PLP WG</a:t>
            </a:r>
          </a:p>
          <a:p>
            <a:pPr marL="222528" indent="-215384">
              <a:spcBef>
                <a:spcPts val="56"/>
              </a:spcBef>
              <a:tabLst>
                <a:tab pos="221813" algn="l"/>
                <a:tab pos="222171" algn="l"/>
              </a:tabLst>
            </a:pPr>
            <a:endParaRPr lang="en-US" spc="62" dirty="0">
              <a:solidFill>
                <a:srgbClr val="030505"/>
              </a:solidFill>
            </a:endParaRPr>
          </a:p>
          <a:p>
            <a:pPr marL="222528" indent="-215384">
              <a:spcBef>
                <a:spcPts val="56"/>
              </a:spcBef>
              <a:tabLst>
                <a:tab pos="221813" algn="l"/>
                <a:tab pos="222171" algn="l"/>
              </a:tabLst>
            </a:pPr>
            <a:r>
              <a:rPr lang="en-US" spc="62" dirty="0">
                <a:solidFill>
                  <a:srgbClr val="030505"/>
                </a:solidFill>
              </a:rPr>
              <a:t>Researchers Forum </a:t>
            </a:r>
          </a:p>
          <a:p>
            <a:pPr marL="7144" indent="0">
              <a:spcBef>
                <a:spcPts val="56"/>
              </a:spcBef>
              <a:buNone/>
              <a:tabLst>
                <a:tab pos="221813" algn="l"/>
                <a:tab pos="222171" algn="l"/>
              </a:tabLst>
            </a:pPr>
            <a:r>
              <a:rPr lang="en-US" spc="62" dirty="0">
                <a:solidFill>
                  <a:srgbClr val="030505"/>
                </a:solidFill>
              </a:rPr>
              <a:t>  (tag </a:t>
            </a:r>
            <a:r>
              <a:rPr lang="en-US" spc="62" dirty="0" err="1">
                <a:solidFill>
                  <a:srgbClr val="030505"/>
                </a:solidFill>
              </a:rPr>
              <a:t>patientprediction</a:t>
            </a:r>
            <a:r>
              <a:rPr lang="en-US" spc="62" dirty="0">
                <a:solidFill>
                  <a:srgbClr val="030505"/>
                </a:solidFill>
              </a:rPr>
              <a:t>)</a:t>
            </a:r>
          </a:p>
          <a:p>
            <a:pPr marL="222528" indent="-215384">
              <a:spcBef>
                <a:spcPts val="56"/>
              </a:spcBef>
              <a:tabLst>
                <a:tab pos="221813" algn="l"/>
                <a:tab pos="222171" algn="l"/>
              </a:tabLst>
            </a:pPr>
            <a:endParaRPr lang="en-US" dirty="0"/>
          </a:p>
          <a:p>
            <a:pPr marL="222528" marR="2858" indent="-215384">
              <a:lnSpc>
                <a:spcPct val="110400"/>
              </a:lnSpc>
              <a:spcBef>
                <a:spcPts val="1080"/>
              </a:spcBef>
              <a:tabLst>
                <a:tab pos="229672" algn="l"/>
                <a:tab pos="230029" algn="l"/>
              </a:tabLst>
            </a:pPr>
            <a:r>
              <a:rPr lang="en-US" spc="42" dirty="0">
                <a:solidFill>
                  <a:srgbClr val="030505"/>
                </a:solidFill>
              </a:rPr>
              <a:t>Become an active developer: add your own algorithms and other features</a:t>
            </a:r>
            <a:endParaRPr lang="en-US" sz="3600" dirty="0"/>
          </a:p>
          <a:p>
            <a:endParaRPr lang="en-US" dirty="0"/>
          </a:p>
        </p:txBody>
      </p:sp>
      <p:pic>
        <p:nvPicPr>
          <p:cNvPr id="54" name="Picture 5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34546" y="537452"/>
            <a:ext cx="4409454" cy="5911477"/>
          </a:xfrm>
          <a:prstGeom prst="rect">
            <a:avLst/>
          </a:prstGeom>
        </p:spPr>
      </p:pic>
    </p:spTree>
    <p:extLst>
      <p:ext uri="{BB962C8B-B14F-4D97-AF65-F5344CB8AC3E}">
        <p14:creationId xmlns:p14="http://schemas.microsoft.com/office/powerpoint/2010/main" val="17748451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92500" lnSpcReduction="20000"/>
          </a:bodyPr>
          <a:lstStyle/>
          <a:p>
            <a:pPr marL="0" indent="0" fontAlgn="ctr">
              <a:buNone/>
            </a:pPr>
            <a:r>
              <a:rPr lang="en-US" sz="1800" b="1" dirty="0">
                <a:solidFill>
                  <a:schemeClr val="tx1"/>
                </a:solidFill>
              </a:rPr>
              <a:t>Scale up</a:t>
            </a:r>
          </a:p>
          <a:p>
            <a:pPr fontAlgn="ctr"/>
            <a:r>
              <a:rPr lang="en-US" sz="1800" dirty="0"/>
              <a:t>Increase the number of database</a:t>
            </a:r>
          </a:p>
          <a:p>
            <a:pPr fontAlgn="ctr"/>
            <a:r>
              <a:rPr lang="en-US" sz="1800" dirty="0"/>
              <a:t>Increase the number of cohorts at risk</a:t>
            </a:r>
          </a:p>
          <a:p>
            <a:pPr fontAlgn="ctr"/>
            <a:r>
              <a:rPr lang="en-US" sz="1800" dirty="0"/>
              <a:t>Increase the number of outcomes</a:t>
            </a:r>
          </a:p>
          <a:p>
            <a:pPr fontAlgn="ctr"/>
            <a:endParaRPr lang="en-US" sz="1800" dirty="0"/>
          </a:p>
          <a:p>
            <a:pPr marL="0" indent="0" fontAlgn="ctr">
              <a:buNone/>
            </a:pPr>
            <a:r>
              <a:rPr lang="en-US" sz="1800" b="1" dirty="0">
                <a:solidFill>
                  <a:schemeClr val="tx1"/>
                </a:solidFill>
              </a:rPr>
              <a:t>Method Research</a:t>
            </a:r>
          </a:p>
          <a:p>
            <a:pPr fontAlgn="ctr"/>
            <a:r>
              <a:rPr lang="en-US" sz="1800" dirty="0"/>
              <a:t>Performance </a:t>
            </a:r>
          </a:p>
          <a:p>
            <a:pPr fontAlgn="ctr"/>
            <a:r>
              <a:rPr lang="en-US" sz="1800" dirty="0"/>
              <a:t>Transportability</a:t>
            </a:r>
          </a:p>
          <a:p>
            <a:pPr fontAlgn="ctr"/>
            <a:r>
              <a:rPr lang="en-US" sz="1800" dirty="0"/>
              <a:t>Temporal information</a:t>
            </a:r>
          </a:p>
          <a:p>
            <a:pPr fontAlgn="ctr"/>
            <a:r>
              <a:rPr lang="en-US" sz="1800" dirty="0"/>
              <a:t>Textual information</a:t>
            </a:r>
          </a:p>
          <a:p>
            <a:pPr fontAlgn="ctr"/>
            <a:r>
              <a:rPr lang="is-IS" sz="1800" dirty="0"/>
              <a:t>Deep learning</a:t>
            </a:r>
          </a:p>
          <a:p>
            <a:pPr fontAlgn="ctr"/>
            <a:r>
              <a:rPr lang="is-IS" sz="1800" dirty="0"/>
              <a:t>Ensemble training</a:t>
            </a:r>
          </a:p>
          <a:p>
            <a:pPr fontAlgn="ctr"/>
            <a:r>
              <a:rPr lang="is-IS" sz="1800" dirty="0"/>
              <a:t>Learning Curves</a:t>
            </a:r>
          </a:p>
          <a:p>
            <a:pPr fontAlgn="ctr"/>
            <a:endParaRPr lang="is-IS" sz="1800" dirty="0"/>
          </a:p>
          <a:p>
            <a:pPr marL="0" indent="0" fontAlgn="ctr">
              <a:buNone/>
            </a:pPr>
            <a:r>
              <a:rPr lang="en-US" sz="1800" b="1" dirty="0">
                <a:solidFill>
                  <a:schemeClr val="tx1"/>
                </a:solidFill>
              </a:rPr>
              <a:t>Clinical impact for the patient</a:t>
            </a:r>
          </a:p>
          <a:p>
            <a:pPr fontAlgn="ctr"/>
            <a:r>
              <a:rPr lang="en-US" sz="1800" dirty="0"/>
              <a:t>How to assess?</a:t>
            </a:r>
          </a:p>
        </p:txBody>
      </p:sp>
      <p:sp>
        <p:nvSpPr>
          <p:cNvPr id="5" name="Title 1"/>
          <p:cNvSpPr>
            <a:spLocks noGrp="1"/>
          </p:cNvSpPr>
          <p:nvPr>
            <p:ph type="title"/>
          </p:nvPr>
        </p:nvSpPr>
        <p:spPr>
          <a:xfrm>
            <a:off x="1143000" y="152400"/>
            <a:ext cx="7543800" cy="838200"/>
          </a:xfrm>
        </p:spPr>
        <p:txBody>
          <a:bodyPr>
            <a:noAutofit/>
          </a:bodyPr>
          <a:lstStyle/>
          <a:p>
            <a:r>
              <a:rPr lang="en-US" sz="3200" dirty="0"/>
              <a:t>Continuation of the PLP Journey</a:t>
            </a: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05837" y="1219200"/>
            <a:ext cx="4280963" cy="2796004"/>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05239" y="1579240"/>
            <a:ext cx="953952" cy="220960"/>
          </a:xfrm>
          <a:prstGeom prst="rect">
            <a:avLst/>
          </a:prstGeom>
        </p:spPr>
      </p:pic>
      <p:sp>
        <p:nvSpPr>
          <p:cNvPr id="2" name="TextBox 1">
            <a:extLst>
              <a:ext uri="{FF2B5EF4-FFF2-40B4-BE49-F238E27FC236}">
                <a16:creationId xmlns:a16="http://schemas.microsoft.com/office/drawing/2014/main" id="{225CF122-083D-F641-93E8-A830C7385B05}"/>
              </a:ext>
            </a:extLst>
          </p:cNvPr>
          <p:cNvSpPr txBox="1"/>
          <p:nvPr/>
        </p:nvSpPr>
        <p:spPr>
          <a:xfrm>
            <a:off x="4416723" y="4375244"/>
            <a:ext cx="3886200" cy="1200329"/>
          </a:xfrm>
          <a:prstGeom prst="rect">
            <a:avLst/>
          </a:prstGeom>
          <a:noFill/>
        </p:spPr>
        <p:txBody>
          <a:bodyPr wrap="square" rtlCol="0">
            <a:spAutoFit/>
          </a:bodyPr>
          <a:lstStyle/>
          <a:p>
            <a:r>
              <a:rPr lang="en-US" sz="1800" b="1" dirty="0">
                <a:latin typeface="Calibri" panose="020F0502020204030204" pitchFamily="34" charset="0"/>
                <a:cs typeface="Calibri" panose="020F0502020204030204" pitchFamily="34" charset="0"/>
              </a:rPr>
              <a:t>Tool Development</a:t>
            </a:r>
          </a:p>
          <a:p>
            <a:pPr marL="285750" indent="-285750">
              <a:buFont typeface="Arial" panose="020B0604020202020204" pitchFamily="34" charset="0"/>
              <a:buChar char="•"/>
            </a:pPr>
            <a:r>
              <a:rPr lang="en-US" sz="1800" dirty="0">
                <a:latin typeface="Calibri" panose="020F0502020204030204" pitchFamily="34" charset="0"/>
                <a:cs typeface="Calibri" panose="020F0502020204030204" pitchFamily="34" charset="0"/>
              </a:rPr>
              <a:t>Model Library</a:t>
            </a:r>
          </a:p>
          <a:p>
            <a:pPr marL="285750" indent="-285750">
              <a:buFont typeface="Arial" panose="020B0604020202020204" pitchFamily="34" charset="0"/>
              <a:buChar char="•"/>
            </a:pPr>
            <a:r>
              <a:rPr lang="en-US" sz="1800" dirty="0">
                <a:latin typeface="Calibri" panose="020F0502020204030204" pitchFamily="34" charset="0"/>
                <a:cs typeface="Calibri" panose="020F0502020204030204" pitchFamily="34" charset="0"/>
              </a:rPr>
              <a:t>Results viewer improvements</a:t>
            </a:r>
            <a:r>
              <a:rPr lang="en-US" sz="1800" b="1" dirty="0">
                <a:latin typeface="Calibri" panose="020F0502020204030204" pitchFamily="34" charset="0"/>
                <a:cs typeface="Calibri" panose="020F0502020204030204" pitchFamily="34" charset="0"/>
              </a:rPr>
              <a:t>.</a:t>
            </a:r>
          </a:p>
          <a:p>
            <a:pPr marL="285750" indent="-285750">
              <a:buFont typeface="Arial" panose="020B0604020202020204" pitchFamily="34" charset="0"/>
              <a:buChar char="•"/>
            </a:pPr>
            <a:endParaRPr lang="en-US" sz="1800" b="1" dirty="0"/>
          </a:p>
        </p:txBody>
      </p:sp>
    </p:spTree>
    <p:extLst>
      <p:ext uri="{BB962C8B-B14F-4D97-AF65-F5344CB8AC3E}">
        <p14:creationId xmlns:p14="http://schemas.microsoft.com/office/powerpoint/2010/main" val="62046144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lstStyle/>
          <a:p>
            <a:r>
              <a:rPr lang="en-US" dirty="0"/>
              <a:t>Tutorial improvement</a:t>
            </a:r>
          </a:p>
        </p:txBody>
      </p:sp>
      <p:sp>
        <p:nvSpPr>
          <p:cNvPr id="21" name="Text Placeholder 20"/>
          <p:cNvSpPr>
            <a:spLocks noGrp="1"/>
          </p:cNvSpPr>
          <p:nvPr>
            <p:ph type="body" idx="1"/>
          </p:nvPr>
        </p:nvSpPr>
        <p:spPr>
          <a:xfrm>
            <a:off x="609600" y="1676400"/>
            <a:ext cx="8229600" cy="4906962"/>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a:t>We like to hear your feedback on this course:</a:t>
            </a:r>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457200" indent="-457200">
              <a:spcBef>
                <a:spcPts val="0"/>
              </a:spcBef>
              <a:buClrTx/>
              <a:buSzTx/>
            </a:pPr>
            <a:r>
              <a:rPr lang="en-US" dirty="0"/>
              <a:t>What went well?</a:t>
            </a:r>
          </a:p>
          <a:p>
            <a:pPr marL="457200" indent="-457200">
              <a:spcBef>
                <a:spcPts val="0"/>
              </a:spcBef>
              <a:buClrTx/>
              <a:buSzTx/>
            </a:pPr>
            <a:r>
              <a:rPr lang="en-US" dirty="0"/>
              <a:t>What did not?</a:t>
            </a:r>
          </a:p>
          <a:p>
            <a:pPr marL="457200" indent="-457200">
              <a:spcBef>
                <a:spcPts val="0"/>
              </a:spcBef>
              <a:buClrTx/>
              <a:buSzTx/>
            </a:pPr>
            <a:r>
              <a:rPr lang="en-US" dirty="0"/>
              <a:t>What do you like to see added?</a:t>
            </a:r>
          </a:p>
          <a:p>
            <a:pPr marL="457200" indent="-457200">
              <a:spcBef>
                <a:spcPts val="0"/>
              </a:spcBef>
              <a:buClrTx/>
              <a:buSzTx/>
            </a:pPr>
            <a:r>
              <a:rPr lang="en-US" dirty="0"/>
              <a:t>You can give your feedback on the evaluation form:</a:t>
            </a:r>
          </a:p>
          <a:p>
            <a:pPr marL="0" indent="0">
              <a:spcBef>
                <a:spcPts val="0"/>
              </a:spcBef>
              <a:buClrTx/>
              <a:buSzTx/>
              <a:buNone/>
            </a:pPr>
            <a:endParaRPr lang="en-US" dirty="0"/>
          </a:p>
          <a:p>
            <a:pPr marL="0" indent="0">
              <a:spcBef>
                <a:spcPts val="0"/>
              </a:spcBef>
              <a:buClrTx/>
              <a:buSzTx/>
              <a:buNone/>
            </a:pPr>
            <a:r>
              <a:rPr lang="en-US" dirty="0">
                <a:hlinkClick r:id="rId2"/>
              </a:rPr>
              <a:t>https://bit.ly/2EeSIpC</a:t>
            </a:r>
            <a:endParaRPr lang="en-US" dirty="0"/>
          </a:p>
          <a:p>
            <a:pPr marL="0" indent="0">
              <a:spcBef>
                <a:spcPts val="0"/>
              </a:spcBef>
              <a:buClrTx/>
              <a:buSzTx/>
              <a:buNone/>
            </a:pPr>
            <a:endParaRPr lang="en-US" dirty="0"/>
          </a:p>
        </p:txBody>
      </p:sp>
    </p:spTree>
    <p:extLst>
      <p:ext uri="{BB962C8B-B14F-4D97-AF65-F5344CB8AC3E}">
        <p14:creationId xmlns:p14="http://schemas.microsoft.com/office/powerpoint/2010/main" val="12744111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219200" y="160407"/>
            <a:ext cx="7543800" cy="838200"/>
          </a:xfrm>
        </p:spPr>
        <p:txBody>
          <a:bodyPr/>
          <a:lstStyle/>
          <a:p>
            <a:r>
              <a:rPr lang="en-US" dirty="0"/>
              <a:t>Questions? Drop us an email</a:t>
            </a:r>
          </a:p>
        </p:txBody>
      </p:sp>
      <p:sp>
        <p:nvSpPr>
          <p:cNvPr id="4" name="TextBox 3"/>
          <p:cNvSpPr txBox="1"/>
          <p:nvPr/>
        </p:nvSpPr>
        <p:spPr>
          <a:xfrm>
            <a:off x="4319046" y="5333976"/>
            <a:ext cx="6624736" cy="1015663"/>
          </a:xfrm>
          <a:prstGeom prst="rect">
            <a:avLst/>
          </a:prstGeom>
          <a:noFill/>
        </p:spPr>
        <p:txBody>
          <a:bodyPr wrap="square" rtlCol="0">
            <a:spAutoFit/>
          </a:bodyPr>
          <a:lstStyle/>
          <a:p>
            <a:r>
              <a:rPr lang="en-US" sz="2000" dirty="0"/>
              <a:t>		</a:t>
            </a:r>
          </a:p>
          <a:p>
            <a:r>
              <a:rPr lang="en-US" sz="2000" dirty="0">
                <a:hlinkClick r:id="rId3"/>
              </a:rPr>
              <a:t>jreps@its.jnj.com</a:t>
            </a:r>
            <a:endParaRPr lang="en-US" sz="2000" dirty="0"/>
          </a:p>
          <a:p>
            <a:endParaRPr lang="en-US" sz="2000" dirty="0"/>
          </a:p>
        </p:txBody>
      </p:sp>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56782" y="4801221"/>
            <a:ext cx="1548418" cy="1548418"/>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56782" y="1073443"/>
            <a:ext cx="4800600" cy="4260533"/>
          </a:xfrm>
          <a:prstGeom prst="rect">
            <a:avLst/>
          </a:prstGeom>
        </p:spPr>
      </p:pic>
    </p:spTree>
    <p:extLst>
      <p:ext uri="{BB962C8B-B14F-4D97-AF65-F5344CB8AC3E}">
        <p14:creationId xmlns:p14="http://schemas.microsoft.com/office/powerpoint/2010/main" val="7870277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C17722-9995-60C5-55F1-537C90CBFF60}"/>
              </a:ext>
            </a:extLst>
          </p:cNvPr>
          <p:cNvSpPr>
            <a:spLocks noGrp="1"/>
          </p:cNvSpPr>
          <p:nvPr>
            <p:ph type="title"/>
          </p:nvPr>
        </p:nvSpPr>
        <p:spPr/>
        <p:txBody>
          <a:bodyPr/>
          <a:lstStyle/>
          <a:p>
            <a:r>
              <a:rPr lang="en-US" dirty="0"/>
              <a:t>Kep Topics to cover in 30 mins</a:t>
            </a:r>
          </a:p>
        </p:txBody>
      </p:sp>
      <p:sp>
        <p:nvSpPr>
          <p:cNvPr id="3" name="Text Placeholder 2">
            <a:extLst>
              <a:ext uri="{FF2B5EF4-FFF2-40B4-BE49-F238E27FC236}">
                <a16:creationId xmlns:a16="http://schemas.microsoft.com/office/drawing/2014/main" id="{EE10FED8-B20C-B731-E9AC-23DD73EF7953}"/>
              </a:ext>
            </a:extLst>
          </p:cNvPr>
          <p:cNvSpPr>
            <a:spLocks noGrp="1"/>
          </p:cNvSpPr>
          <p:nvPr>
            <p:ph type="body" idx="1"/>
          </p:nvPr>
        </p:nvSpPr>
        <p:spPr/>
        <p:txBody>
          <a:bodyPr/>
          <a:lstStyle/>
          <a:p>
            <a:r>
              <a:rPr lang="en-US" dirty="0"/>
              <a:t>What is prediction vs other OHDSI analyses</a:t>
            </a:r>
          </a:p>
          <a:p>
            <a:r>
              <a:rPr lang="en-US" dirty="0"/>
              <a:t>Why is prediction important</a:t>
            </a:r>
          </a:p>
          <a:p>
            <a:r>
              <a:rPr lang="en-US" dirty="0"/>
              <a:t>The components of a prediction task – T/O/TAR</a:t>
            </a:r>
          </a:p>
          <a:p>
            <a:r>
              <a:rPr lang="en-US" dirty="0"/>
              <a:t>Example prediction tasks</a:t>
            </a:r>
          </a:p>
          <a:p>
            <a:r>
              <a:rPr lang="en-US" dirty="0"/>
              <a:t>Considerations – clinical utility/is there an intervention/is the outcome rare/can we phenotype</a:t>
            </a:r>
          </a:p>
        </p:txBody>
      </p:sp>
      <p:sp>
        <p:nvSpPr>
          <p:cNvPr id="4" name="Slide Number Placeholder 3">
            <a:extLst>
              <a:ext uri="{FF2B5EF4-FFF2-40B4-BE49-F238E27FC236}">
                <a16:creationId xmlns:a16="http://schemas.microsoft.com/office/drawing/2014/main" id="{90AB7BF7-7F44-25FF-6501-2D5A6DA1F496}"/>
              </a:ext>
            </a:extLst>
          </p:cNvPr>
          <p:cNvSpPr>
            <a:spLocks noGrp="1"/>
          </p:cNvSpPr>
          <p:nvPr>
            <p:ph type="sldNum" idx="12"/>
          </p:nvPr>
        </p:nvSpPr>
        <p:spPr/>
        <p:txBody>
          <a:bodyPr/>
          <a:lstStyle/>
          <a:p>
            <a:pPr>
              <a:buSzPct val="25000"/>
            </a:pPr>
            <a:fld id="{00000000-1234-1234-1234-123412341234}" type="slidenum">
              <a:rPr lang="en-US" sz="1200" smtClean="0">
                <a:solidFill>
                  <a:srgbClr val="20425A"/>
                </a:solidFill>
                <a:latin typeface="Calibri"/>
                <a:ea typeface="Calibri"/>
                <a:cs typeface="Calibri"/>
                <a:sym typeface="Calibri"/>
              </a:rPr>
              <a:pPr>
                <a:buSzPct val="25000"/>
              </a:pPr>
              <a:t>6</a:t>
            </a:fld>
            <a:endParaRPr lang="en-US" sz="1200" dirty="0">
              <a:solidFill>
                <a:srgbClr val="20425A"/>
              </a:solidFill>
              <a:latin typeface="Calibri"/>
              <a:ea typeface="Calibri"/>
              <a:cs typeface="Calibri"/>
              <a:sym typeface="Calibri"/>
            </a:endParaRPr>
          </a:p>
        </p:txBody>
      </p:sp>
    </p:spTree>
    <p:extLst>
      <p:ext uri="{BB962C8B-B14F-4D97-AF65-F5344CB8AC3E}">
        <p14:creationId xmlns:p14="http://schemas.microsoft.com/office/powerpoint/2010/main" val="29160408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OHDSI’s Mission</a:t>
            </a:r>
          </a:p>
        </p:txBody>
      </p:sp>
      <p:sp>
        <p:nvSpPr>
          <p:cNvPr id="3" name="Content Placeholder 2"/>
          <p:cNvSpPr>
            <a:spLocks noGrp="1"/>
          </p:cNvSpPr>
          <p:nvPr>
            <p:ph idx="1"/>
          </p:nvPr>
        </p:nvSpPr>
        <p:spPr>
          <a:xfrm>
            <a:off x="457200" y="2039816"/>
            <a:ext cx="8382000" cy="4191000"/>
          </a:xfrm>
        </p:spPr>
        <p:txBody>
          <a:bodyPr>
            <a:normAutofit/>
          </a:bodyPr>
          <a:lstStyle/>
          <a:p>
            <a:pPr marL="0" indent="0" algn="ctr">
              <a:buNone/>
            </a:pPr>
            <a:r>
              <a:rPr lang="en-US" sz="3600" dirty="0"/>
              <a:t>To improve health, by empowering a community to collaboratively generate the evidence that promotes better health decisions and better care.</a:t>
            </a:r>
          </a:p>
        </p:txBody>
      </p:sp>
      <p:sp>
        <p:nvSpPr>
          <p:cNvPr id="6" name="Rectangle 5"/>
          <p:cNvSpPr/>
          <p:nvPr/>
        </p:nvSpPr>
        <p:spPr>
          <a:xfrm>
            <a:off x="457200" y="5215153"/>
            <a:ext cx="8440126" cy="1015663"/>
          </a:xfrm>
          <a:prstGeom prst="rect">
            <a:avLst/>
          </a:prstGeom>
        </p:spPr>
        <p:txBody>
          <a:bodyPr wrap="square">
            <a:spAutoFit/>
          </a:bodyPr>
          <a:lstStyle/>
          <a:p>
            <a:pPr lvl="0">
              <a:spcAft>
                <a:spcPts val="0"/>
              </a:spcAft>
            </a:pPr>
            <a:r>
              <a:rPr lang="en-US" dirty="0" err="1">
                <a:effectLst/>
                <a:latin typeface="Times New Roman" charset="0"/>
                <a:ea typeface="Calibri" charset="0"/>
                <a:cs typeface="Times New Roman" charset="0"/>
              </a:rPr>
              <a:t>Hripcsak</a:t>
            </a:r>
            <a:r>
              <a:rPr lang="en-US" dirty="0">
                <a:effectLst/>
                <a:latin typeface="Times New Roman" charset="0"/>
                <a:ea typeface="Calibri" charset="0"/>
                <a:cs typeface="Times New Roman" charset="0"/>
              </a:rPr>
              <a:t> G, et al. (2015) Observational Health Data Sciences and Informatics (OHDSI): Opportunities for observational researchers. Stud Health </a:t>
            </a:r>
            <a:r>
              <a:rPr lang="en-US" dirty="0" err="1">
                <a:effectLst/>
                <a:latin typeface="Times New Roman" charset="0"/>
                <a:ea typeface="Calibri" charset="0"/>
                <a:cs typeface="Times New Roman" charset="0"/>
              </a:rPr>
              <a:t>Technol</a:t>
            </a:r>
            <a:r>
              <a:rPr lang="en-US" dirty="0">
                <a:effectLst/>
                <a:latin typeface="Times New Roman" charset="0"/>
                <a:ea typeface="Calibri" charset="0"/>
                <a:cs typeface="Times New Roman" charset="0"/>
              </a:rPr>
              <a:t> Inform 216:574–578.</a:t>
            </a:r>
            <a:endParaRPr lang="en-US" sz="3200" dirty="0">
              <a:effectLst/>
              <a:latin typeface="Calibri" charset="0"/>
              <a:ea typeface="Calibri" charset="0"/>
              <a:cs typeface="Times New Roman" charset="0"/>
            </a:endParaRPr>
          </a:p>
        </p:txBody>
      </p:sp>
    </p:spTree>
    <p:extLst>
      <p:ext uri="{BB962C8B-B14F-4D97-AF65-F5344CB8AC3E}">
        <p14:creationId xmlns:p14="http://schemas.microsoft.com/office/powerpoint/2010/main" val="36622048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 caricature of the patient journey</a:t>
            </a:r>
          </a:p>
        </p:txBody>
      </p:sp>
      <p:sp>
        <p:nvSpPr>
          <p:cNvPr id="4" name="Rectangle 3"/>
          <p:cNvSpPr/>
          <p:nvPr/>
        </p:nvSpPr>
        <p:spPr>
          <a:xfrm>
            <a:off x="1608021" y="2286000"/>
            <a:ext cx="6913028" cy="2514599"/>
          </a:xfrm>
          <a:prstGeom prst="rect">
            <a:avLst/>
          </a:prstGeom>
          <a:solidFill>
            <a:schemeClr val="accent1">
              <a:alpha val="58000"/>
            </a:schemeClr>
          </a:solidFill>
          <a:ln>
            <a:solidFill>
              <a:schemeClr val="accent1">
                <a:shade val="50000"/>
              </a:schemeClr>
            </a:solidFill>
          </a:ln>
          <a:effectLst>
            <a:reflection stA="45000" endPos="14000" dist="254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Connector 4"/>
          <p:cNvCxnSpPr/>
          <p:nvPr/>
        </p:nvCxnSpPr>
        <p:spPr>
          <a:xfrm>
            <a:off x="1618362" y="2811538"/>
            <a:ext cx="6923859" cy="0"/>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1608021" y="3338193"/>
            <a:ext cx="6923859" cy="0"/>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1618362" y="3850015"/>
            <a:ext cx="6923859" cy="0"/>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1618362" y="4339582"/>
            <a:ext cx="6923859" cy="0"/>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27621" y="3101293"/>
            <a:ext cx="518360" cy="544781"/>
          </a:xfrm>
          <a:prstGeom prst="rect">
            <a:avLst/>
          </a:prstGeom>
        </p:spPr>
      </p:pic>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6535398" y="3602880"/>
            <a:ext cx="517510" cy="543887"/>
          </a:xfrm>
          <a:prstGeom prst="rect">
            <a:avLst/>
          </a:prstGeom>
        </p:spPr>
      </p:pic>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55615" y="3074397"/>
            <a:ext cx="518360" cy="544781"/>
          </a:xfrm>
          <a:prstGeom prst="rect">
            <a:avLst/>
          </a:prstGeom>
        </p:spPr>
      </p:pic>
      <p:pic>
        <p:nvPicPr>
          <p:cNvPr id="13" name="Picture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3989753" y="3574309"/>
            <a:ext cx="517510" cy="543887"/>
          </a:xfrm>
          <a:prstGeom prst="rect">
            <a:avLst/>
          </a:prstGeom>
        </p:spPr>
      </p:pic>
      <p:pic>
        <p:nvPicPr>
          <p:cNvPr id="14" name="Picture 13"/>
          <p:cNvPicPr>
            <a:picLocks noChangeAspect="1"/>
          </p:cNvPicPr>
          <p:nvPr/>
        </p:nvPicPr>
        <p:blipFill>
          <a:blip r:embed="rId5"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flipH="1">
            <a:off x="4275021" y="2544080"/>
            <a:ext cx="517510" cy="543887"/>
          </a:xfrm>
          <a:prstGeom prst="rect">
            <a:avLst/>
          </a:prstGeom>
        </p:spPr>
      </p:pic>
      <p:pic>
        <p:nvPicPr>
          <p:cNvPr id="15" name="Picture 14"/>
          <p:cNvPicPr>
            <a:picLocks noChangeAspect="1"/>
          </p:cNvPicPr>
          <p:nvPr/>
        </p:nvPicPr>
        <p:blipFill>
          <a:blip r:embed="rId5"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flipH="1">
            <a:off x="6546228" y="2538395"/>
            <a:ext cx="517510" cy="543887"/>
          </a:xfrm>
          <a:prstGeom prst="rect">
            <a:avLst/>
          </a:prstGeom>
        </p:spPr>
      </p:pic>
      <p:pic>
        <p:nvPicPr>
          <p:cNvPr id="16" name="Picture 1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223109" y="4041594"/>
            <a:ext cx="517510" cy="543887"/>
          </a:xfrm>
          <a:prstGeom prst="rect">
            <a:avLst/>
          </a:prstGeom>
        </p:spPr>
      </p:pic>
      <p:pic>
        <p:nvPicPr>
          <p:cNvPr id="17" name="Picture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38295" y="3101293"/>
            <a:ext cx="518360" cy="544781"/>
          </a:xfrm>
          <a:prstGeom prst="rect">
            <a:avLst/>
          </a:prstGeom>
        </p:spPr>
      </p:pic>
      <p:sp>
        <p:nvSpPr>
          <p:cNvPr id="19" name="TextBox 18"/>
          <p:cNvSpPr txBox="1"/>
          <p:nvPr/>
        </p:nvSpPr>
        <p:spPr>
          <a:xfrm>
            <a:off x="-144580" y="2621038"/>
            <a:ext cx="1676401" cy="369332"/>
          </a:xfrm>
          <a:prstGeom prst="rect">
            <a:avLst/>
          </a:prstGeom>
          <a:noFill/>
        </p:spPr>
        <p:txBody>
          <a:bodyPr wrap="square" rtlCol="0">
            <a:spAutoFit/>
          </a:bodyPr>
          <a:lstStyle/>
          <a:p>
            <a:pPr algn="r"/>
            <a:r>
              <a:rPr lang="en-US" dirty="0"/>
              <a:t>Conditions</a:t>
            </a:r>
          </a:p>
        </p:txBody>
      </p:sp>
      <p:sp>
        <p:nvSpPr>
          <p:cNvPr id="20" name="TextBox 19"/>
          <p:cNvSpPr txBox="1"/>
          <p:nvPr/>
        </p:nvSpPr>
        <p:spPr>
          <a:xfrm>
            <a:off x="-144579" y="3124200"/>
            <a:ext cx="1676401" cy="369332"/>
          </a:xfrm>
          <a:prstGeom prst="rect">
            <a:avLst/>
          </a:prstGeom>
          <a:noFill/>
        </p:spPr>
        <p:txBody>
          <a:bodyPr wrap="square" rtlCol="0">
            <a:spAutoFit/>
          </a:bodyPr>
          <a:lstStyle/>
          <a:p>
            <a:pPr algn="r"/>
            <a:r>
              <a:rPr lang="en-US" dirty="0"/>
              <a:t>Drugs</a:t>
            </a:r>
          </a:p>
        </p:txBody>
      </p:sp>
      <p:sp>
        <p:nvSpPr>
          <p:cNvPr id="21" name="TextBox 20"/>
          <p:cNvSpPr txBox="1"/>
          <p:nvPr/>
        </p:nvSpPr>
        <p:spPr>
          <a:xfrm>
            <a:off x="-144579" y="3657600"/>
            <a:ext cx="1676401" cy="369332"/>
          </a:xfrm>
          <a:prstGeom prst="rect">
            <a:avLst/>
          </a:prstGeom>
          <a:noFill/>
        </p:spPr>
        <p:txBody>
          <a:bodyPr wrap="square" rtlCol="0">
            <a:spAutoFit/>
          </a:bodyPr>
          <a:lstStyle/>
          <a:p>
            <a:pPr algn="r"/>
            <a:r>
              <a:rPr lang="en-US" dirty="0"/>
              <a:t>Procedures</a:t>
            </a:r>
          </a:p>
        </p:txBody>
      </p:sp>
      <p:sp>
        <p:nvSpPr>
          <p:cNvPr id="22" name="TextBox 21"/>
          <p:cNvSpPr txBox="1"/>
          <p:nvPr/>
        </p:nvSpPr>
        <p:spPr>
          <a:xfrm>
            <a:off x="-152400" y="4114800"/>
            <a:ext cx="1676401" cy="369332"/>
          </a:xfrm>
          <a:prstGeom prst="rect">
            <a:avLst/>
          </a:prstGeom>
          <a:noFill/>
        </p:spPr>
        <p:txBody>
          <a:bodyPr wrap="square" rtlCol="0">
            <a:spAutoFit/>
          </a:bodyPr>
          <a:lstStyle/>
          <a:p>
            <a:pPr algn="r"/>
            <a:r>
              <a:rPr lang="en-US" dirty="0"/>
              <a:t>Measurements</a:t>
            </a:r>
          </a:p>
        </p:txBody>
      </p:sp>
      <p:pic>
        <p:nvPicPr>
          <p:cNvPr id="23" name="Picture 2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816099" y="4053957"/>
            <a:ext cx="517510" cy="543887"/>
          </a:xfrm>
          <a:prstGeom prst="rect">
            <a:avLst/>
          </a:prstGeom>
        </p:spPr>
      </p:pic>
      <p:pic>
        <p:nvPicPr>
          <p:cNvPr id="24" name="Picture 2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357711" y="4038600"/>
            <a:ext cx="517510" cy="543887"/>
          </a:xfrm>
          <a:prstGeom prst="rect">
            <a:avLst/>
          </a:prstGeom>
        </p:spPr>
      </p:pic>
      <p:sp>
        <p:nvSpPr>
          <p:cNvPr id="25" name="TextBox 24"/>
          <p:cNvSpPr txBox="1"/>
          <p:nvPr/>
        </p:nvSpPr>
        <p:spPr>
          <a:xfrm>
            <a:off x="1610257" y="4800600"/>
            <a:ext cx="6923859" cy="369332"/>
          </a:xfrm>
          <a:prstGeom prst="rect">
            <a:avLst/>
          </a:prstGeom>
          <a:noFill/>
        </p:spPr>
        <p:txBody>
          <a:bodyPr wrap="square" rtlCol="0">
            <a:spAutoFit/>
          </a:bodyPr>
          <a:lstStyle/>
          <a:p>
            <a:pPr algn="ctr"/>
            <a:r>
              <a:rPr lang="en-US" dirty="0"/>
              <a:t> Person   time</a:t>
            </a:r>
          </a:p>
        </p:txBody>
      </p:sp>
      <p:sp>
        <p:nvSpPr>
          <p:cNvPr id="32" name="Down Arrow 31"/>
          <p:cNvSpPr/>
          <p:nvPr/>
        </p:nvSpPr>
        <p:spPr>
          <a:xfrm>
            <a:off x="4328107" y="1299860"/>
            <a:ext cx="444178" cy="1203798"/>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vert="vert270" rtlCol="0" anchor="ctr"/>
          <a:lstStyle/>
          <a:p>
            <a:pPr algn="ctr"/>
            <a:r>
              <a:rPr lang="en-US" dirty="0"/>
              <a:t>Disease</a:t>
            </a:r>
          </a:p>
        </p:txBody>
      </p:sp>
      <p:sp>
        <p:nvSpPr>
          <p:cNvPr id="33" name="Down Arrow 32"/>
          <p:cNvSpPr/>
          <p:nvPr/>
        </p:nvSpPr>
        <p:spPr>
          <a:xfrm>
            <a:off x="5020612" y="1299860"/>
            <a:ext cx="444178" cy="1203798"/>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vert="vert270" rtlCol="0" anchor="ctr"/>
          <a:lstStyle/>
          <a:p>
            <a:pPr algn="ctr"/>
            <a:r>
              <a:rPr lang="en-US" dirty="0"/>
              <a:t>Treatment</a:t>
            </a:r>
          </a:p>
        </p:txBody>
      </p:sp>
      <p:sp>
        <p:nvSpPr>
          <p:cNvPr id="34" name="Down Arrow 33"/>
          <p:cNvSpPr/>
          <p:nvPr/>
        </p:nvSpPr>
        <p:spPr>
          <a:xfrm>
            <a:off x="6601474" y="1299860"/>
            <a:ext cx="444178" cy="1203798"/>
          </a:xfrm>
          <a:prstGeom prst="downArrow">
            <a:avLst/>
          </a:prstGeom>
        </p:spPr>
        <p:style>
          <a:lnRef idx="2">
            <a:schemeClr val="accent3">
              <a:shade val="50000"/>
            </a:schemeClr>
          </a:lnRef>
          <a:fillRef idx="1">
            <a:schemeClr val="accent3"/>
          </a:fillRef>
          <a:effectRef idx="0">
            <a:schemeClr val="accent3"/>
          </a:effectRef>
          <a:fontRef idx="minor">
            <a:schemeClr val="lt1"/>
          </a:fontRef>
        </p:style>
        <p:txBody>
          <a:bodyPr vert="vert270" rtlCol="0" anchor="ctr"/>
          <a:lstStyle/>
          <a:p>
            <a:pPr algn="ctr"/>
            <a:r>
              <a:rPr lang="en-US" dirty="0"/>
              <a:t>Outcome</a:t>
            </a:r>
          </a:p>
        </p:txBody>
      </p:sp>
      <p:pic>
        <p:nvPicPr>
          <p:cNvPr id="35" name="Picture 34"/>
          <p:cNvPicPr>
            <a:picLocks noChangeAspect="1"/>
          </p:cNvPicPr>
          <p:nvPr/>
        </p:nvPicPr>
        <p:blipFill>
          <a:blip r:embed="rId5"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flipH="1">
            <a:off x="2996953" y="2573980"/>
            <a:ext cx="517510" cy="543887"/>
          </a:xfrm>
          <a:prstGeom prst="rect">
            <a:avLst/>
          </a:prstGeom>
        </p:spPr>
      </p:pic>
      <p:pic>
        <p:nvPicPr>
          <p:cNvPr id="36" name="Picture 3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85661" y="3112819"/>
            <a:ext cx="518360" cy="544781"/>
          </a:xfrm>
          <a:prstGeom prst="rect">
            <a:avLst/>
          </a:prstGeom>
        </p:spPr>
      </p:pic>
      <p:pic>
        <p:nvPicPr>
          <p:cNvPr id="37" name="Picture 3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865821" y="4038600"/>
            <a:ext cx="517510" cy="543887"/>
          </a:xfrm>
          <a:prstGeom prst="rect">
            <a:avLst/>
          </a:prstGeom>
        </p:spPr>
      </p:pic>
      <p:cxnSp>
        <p:nvCxnSpPr>
          <p:cNvPr id="39" name="Straight Arrow Connector 38"/>
          <p:cNvCxnSpPr>
            <a:stCxn id="33" idx="2"/>
          </p:cNvCxnSpPr>
          <p:nvPr/>
        </p:nvCxnSpPr>
        <p:spPr>
          <a:xfrm flipH="1">
            <a:off x="5189421" y="2503658"/>
            <a:ext cx="53280" cy="3058942"/>
          </a:xfrm>
          <a:prstGeom prst="straightConnector1">
            <a:avLst/>
          </a:prstGeom>
          <a:ln>
            <a:prstDash val="dash"/>
            <a:tailEnd type="triangle"/>
          </a:ln>
        </p:spPr>
        <p:style>
          <a:lnRef idx="2">
            <a:schemeClr val="dk1"/>
          </a:lnRef>
          <a:fillRef idx="0">
            <a:schemeClr val="dk1"/>
          </a:fillRef>
          <a:effectRef idx="1">
            <a:schemeClr val="dk1"/>
          </a:effectRef>
          <a:fontRef idx="minor">
            <a:schemeClr val="tx1"/>
          </a:fontRef>
        </p:style>
      </p:cxnSp>
      <p:sp>
        <p:nvSpPr>
          <p:cNvPr id="41" name="TextBox 40"/>
          <p:cNvSpPr txBox="1"/>
          <p:nvPr/>
        </p:nvSpPr>
        <p:spPr>
          <a:xfrm>
            <a:off x="5043506" y="5560979"/>
            <a:ext cx="244490" cy="369332"/>
          </a:xfrm>
          <a:prstGeom prst="rect">
            <a:avLst/>
          </a:prstGeom>
          <a:noFill/>
        </p:spPr>
        <p:txBody>
          <a:bodyPr wrap="square" rtlCol="0">
            <a:spAutoFit/>
          </a:bodyPr>
          <a:lstStyle/>
          <a:p>
            <a:r>
              <a:rPr lang="en-US" dirty="0"/>
              <a:t>0</a:t>
            </a:r>
          </a:p>
        </p:txBody>
      </p:sp>
      <p:cxnSp>
        <p:nvCxnSpPr>
          <p:cNvPr id="43" name="Straight Arrow Connector 42"/>
          <p:cNvCxnSpPr/>
          <p:nvPr/>
        </p:nvCxnSpPr>
        <p:spPr>
          <a:xfrm flipH="1">
            <a:off x="1816099" y="5410200"/>
            <a:ext cx="3373322" cy="0"/>
          </a:xfrm>
          <a:prstGeom prst="straightConnector1">
            <a:avLst/>
          </a:prstGeom>
          <a:ln>
            <a:prstDash val="dash"/>
            <a:tailEnd type="triangle"/>
          </a:ln>
        </p:spPr>
        <p:style>
          <a:lnRef idx="2">
            <a:schemeClr val="accent2"/>
          </a:lnRef>
          <a:fillRef idx="0">
            <a:schemeClr val="accent2"/>
          </a:fillRef>
          <a:effectRef idx="1">
            <a:schemeClr val="accent2"/>
          </a:effectRef>
          <a:fontRef idx="minor">
            <a:schemeClr val="tx1"/>
          </a:fontRef>
        </p:style>
      </p:cxnSp>
      <p:sp>
        <p:nvSpPr>
          <p:cNvPr id="44" name="TextBox 43"/>
          <p:cNvSpPr txBox="1"/>
          <p:nvPr/>
        </p:nvSpPr>
        <p:spPr>
          <a:xfrm>
            <a:off x="1816098" y="5410200"/>
            <a:ext cx="3373323" cy="369332"/>
          </a:xfrm>
          <a:prstGeom prst="rect">
            <a:avLst/>
          </a:prstGeom>
          <a:noFill/>
        </p:spPr>
        <p:txBody>
          <a:bodyPr wrap="square" rtlCol="0">
            <a:spAutoFit/>
          </a:bodyPr>
          <a:lstStyle/>
          <a:p>
            <a:pPr algn="ctr"/>
            <a:r>
              <a:rPr lang="en-US" dirty="0"/>
              <a:t> Baseline time</a:t>
            </a:r>
          </a:p>
        </p:txBody>
      </p:sp>
      <p:cxnSp>
        <p:nvCxnSpPr>
          <p:cNvPr id="45" name="Straight Arrow Connector 44"/>
          <p:cNvCxnSpPr/>
          <p:nvPr/>
        </p:nvCxnSpPr>
        <p:spPr>
          <a:xfrm flipH="1">
            <a:off x="5168899" y="5410200"/>
            <a:ext cx="3373322" cy="0"/>
          </a:xfrm>
          <a:prstGeom prst="straightConnector1">
            <a:avLst/>
          </a:prstGeom>
          <a:ln>
            <a:prstDash val="dash"/>
            <a:headEnd type="triangle" w="med" len="med"/>
            <a:tailEnd type="none" w="med" len="med"/>
          </a:ln>
        </p:spPr>
        <p:style>
          <a:lnRef idx="2">
            <a:schemeClr val="accent3"/>
          </a:lnRef>
          <a:fillRef idx="0">
            <a:schemeClr val="accent3"/>
          </a:fillRef>
          <a:effectRef idx="1">
            <a:schemeClr val="accent3"/>
          </a:effectRef>
          <a:fontRef idx="minor">
            <a:schemeClr val="tx1"/>
          </a:fontRef>
        </p:style>
      </p:cxnSp>
      <p:sp>
        <p:nvSpPr>
          <p:cNvPr id="46" name="TextBox 45"/>
          <p:cNvSpPr txBox="1"/>
          <p:nvPr/>
        </p:nvSpPr>
        <p:spPr>
          <a:xfrm>
            <a:off x="5168898" y="5411821"/>
            <a:ext cx="3373323" cy="369332"/>
          </a:xfrm>
          <a:prstGeom prst="rect">
            <a:avLst/>
          </a:prstGeom>
          <a:noFill/>
        </p:spPr>
        <p:txBody>
          <a:bodyPr wrap="square" rtlCol="0">
            <a:spAutoFit/>
          </a:bodyPr>
          <a:lstStyle/>
          <a:p>
            <a:pPr algn="ctr"/>
            <a:r>
              <a:rPr lang="en-US" dirty="0"/>
              <a:t>Follow-up time</a:t>
            </a:r>
          </a:p>
        </p:txBody>
      </p:sp>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75861" y="3101293"/>
            <a:ext cx="518360" cy="544781"/>
          </a:xfrm>
          <a:prstGeom prst="rect">
            <a:avLst/>
          </a:prstGeom>
        </p:spPr>
      </p:pic>
    </p:spTree>
    <p:extLst>
      <p:ext uri="{BB962C8B-B14F-4D97-AF65-F5344CB8AC3E}">
        <p14:creationId xmlns:p14="http://schemas.microsoft.com/office/powerpoint/2010/main" val="38507456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0"/>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23"/>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6"/>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4"/>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7"/>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9"/>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1"/>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43"/>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44"/>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45"/>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animBg="1"/>
      <p:bldP spid="34" grpId="0" animBg="1"/>
      <p:bldP spid="41" grpId="0"/>
      <p:bldP spid="44" grpId="0"/>
      <p:bldP spid="4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a:t>Questions asked across the patient journey</a:t>
            </a:r>
          </a:p>
        </p:txBody>
      </p:sp>
      <p:sp>
        <p:nvSpPr>
          <p:cNvPr id="4" name="Rectangle 3"/>
          <p:cNvSpPr/>
          <p:nvPr/>
        </p:nvSpPr>
        <p:spPr>
          <a:xfrm>
            <a:off x="1608021" y="2286000"/>
            <a:ext cx="6913028" cy="2514599"/>
          </a:xfrm>
          <a:prstGeom prst="rect">
            <a:avLst/>
          </a:prstGeom>
          <a:solidFill>
            <a:schemeClr val="accent1">
              <a:alpha val="58000"/>
            </a:schemeClr>
          </a:solidFill>
          <a:ln>
            <a:solidFill>
              <a:schemeClr val="accent1">
                <a:shade val="50000"/>
              </a:schemeClr>
            </a:solidFill>
          </a:ln>
          <a:effectLst>
            <a:reflection stA="45000" endPos="14000" dist="254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Connector 4"/>
          <p:cNvCxnSpPr/>
          <p:nvPr/>
        </p:nvCxnSpPr>
        <p:spPr>
          <a:xfrm>
            <a:off x="1618362" y="2811538"/>
            <a:ext cx="6923859" cy="0"/>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1608021" y="3338193"/>
            <a:ext cx="6923859" cy="0"/>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1618362" y="3850015"/>
            <a:ext cx="6923859" cy="0"/>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1618362" y="4339582"/>
            <a:ext cx="6923859" cy="0"/>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27621" y="3101293"/>
            <a:ext cx="518360" cy="544781"/>
          </a:xfrm>
          <a:prstGeom prst="rect">
            <a:avLst/>
          </a:prstGeom>
        </p:spPr>
      </p:pic>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6535398" y="3602880"/>
            <a:ext cx="517510" cy="543887"/>
          </a:xfrm>
          <a:prstGeom prst="rect">
            <a:avLst/>
          </a:prstGeom>
        </p:spPr>
      </p:pic>
      <p:pic>
        <p:nvPicPr>
          <p:cNvPr id="12" name="Pictur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55615" y="3074397"/>
            <a:ext cx="518360" cy="544781"/>
          </a:xfrm>
          <a:prstGeom prst="rect">
            <a:avLst/>
          </a:prstGeom>
        </p:spPr>
      </p:pic>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3989753" y="3574309"/>
            <a:ext cx="517510" cy="543887"/>
          </a:xfrm>
          <a:prstGeom prst="rect">
            <a:avLst/>
          </a:prstGeom>
        </p:spPr>
      </p:pic>
      <p:pic>
        <p:nvPicPr>
          <p:cNvPr id="14" name="Picture 13"/>
          <p:cNvPicPr>
            <a:picLocks noChangeAspect="1"/>
          </p:cNvPicPr>
          <p:nvPr/>
        </p:nvPicPr>
        <p:blipFill>
          <a:blip r:embed="rId4"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flipH="1">
            <a:off x="4275021" y="2544080"/>
            <a:ext cx="517510" cy="543887"/>
          </a:xfrm>
          <a:prstGeom prst="rect">
            <a:avLst/>
          </a:prstGeom>
        </p:spPr>
      </p:pic>
      <p:pic>
        <p:nvPicPr>
          <p:cNvPr id="15" name="Picture 14"/>
          <p:cNvPicPr>
            <a:picLocks noChangeAspect="1"/>
          </p:cNvPicPr>
          <p:nvPr/>
        </p:nvPicPr>
        <p:blipFill>
          <a:blip r:embed="rId4"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flipH="1">
            <a:off x="6546228" y="2538395"/>
            <a:ext cx="517510" cy="543887"/>
          </a:xfrm>
          <a:prstGeom prst="rect">
            <a:avLst/>
          </a:prstGeom>
        </p:spPr>
      </p:pic>
      <p:pic>
        <p:nvPicPr>
          <p:cNvPr id="16" name="Picture 1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223109" y="4041594"/>
            <a:ext cx="517510" cy="543887"/>
          </a:xfrm>
          <a:prstGeom prst="rect">
            <a:avLst/>
          </a:prstGeom>
        </p:spPr>
      </p:pic>
      <p:pic>
        <p:nvPicPr>
          <p:cNvPr id="17" name="Picture 1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38295" y="3101293"/>
            <a:ext cx="518360" cy="544781"/>
          </a:xfrm>
          <a:prstGeom prst="rect">
            <a:avLst/>
          </a:prstGeom>
        </p:spPr>
      </p:pic>
      <p:sp>
        <p:nvSpPr>
          <p:cNvPr id="19" name="TextBox 18"/>
          <p:cNvSpPr txBox="1"/>
          <p:nvPr/>
        </p:nvSpPr>
        <p:spPr>
          <a:xfrm>
            <a:off x="-144580" y="2621038"/>
            <a:ext cx="1676401" cy="369332"/>
          </a:xfrm>
          <a:prstGeom prst="rect">
            <a:avLst/>
          </a:prstGeom>
          <a:noFill/>
        </p:spPr>
        <p:txBody>
          <a:bodyPr wrap="square" rtlCol="0">
            <a:spAutoFit/>
          </a:bodyPr>
          <a:lstStyle/>
          <a:p>
            <a:pPr algn="r"/>
            <a:r>
              <a:rPr lang="en-US" dirty="0"/>
              <a:t>Conditions</a:t>
            </a:r>
          </a:p>
        </p:txBody>
      </p:sp>
      <p:sp>
        <p:nvSpPr>
          <p:cNvPr id="20" name="TextBox 19"/>
          <p:cNvSpPr txBox="1"/>
          <p:nvPr/>
        </p:nvSpPr>
        <p:spPr>
          <a:xfrm>
            <a:off x="-144579" y="3124200"/>
            <a:ext cx="1676401" cy="369332"/>
          </a:xfrm>
          <a:prstGeom prst="rect">
            <a:avLst/>
          </a:prstGeom>
          <a:noFill/>
        </p:spPr>
        <p:txBody>
          <a:bodyPr wrap="square" rtlCol="0">
            <a:spAutoFit/>
          </a:bodyPr>
          <a:lstStyle/>
          <a:p>
            <a:pPr algn="r"/>
            <a:r>
              <a:rPr lang="en-US" dirty="0"/>
              <a:t>Drugs</a:t>
            </a:r>
          </a:p>
        </p:txBody>
      </p:sp>
      <p:sp>
        <p:nvSpPr>
          <p:cNvPr id="21" name="TextBox 20"/>
          <p:cNvSpPr txBox="1"/>
          <p:nvPr/>
        </p:nvSpPr>
        <p:spPr>
          <a:xfrm>
            <a:off x="-144579" y="3657600"/>
            <a:ext cx="1676401" cy="369332"/>
          </a:xfrm>
          <a:prstGeom prst="rect">
            <a:avLst/>
          </a:prstGeom>
          <a:noFill/>
        </p:spPr>
        <p:txBody>
          <a:bodyPr wrap="square" rtlCol="0">
            <a:spAutoFit/>
          </a:bodyPr>
          <a:lstStyle/>
          <a:p>
            <a:pPr algn="r"/>
            <a:r>
              <a:rPr lang="en-US" dirty="0"/>
              <a:t>Procedures</a:t>
            </a:r>
          </a:p>
        </p:txBody>
      </p:sp>
      <p:sp>
        <p:nvSpPr>
          <p:cNvPr id="22" name="TextBox 21"/>
          <p:cNvSpPr txBox="1"/>
          <p:nvPr/>
        </p:nvSpPr>
        <p:spPr>
          <a:xfrm>
            <a:off x="-152400" y="4114800"/>
            <a:ext cx="1676401" cy="369332"/>
          </a:xfrm>
          <a:prstGeom prst="rect">
            <a:avLst/>
          </a:prstGeom>
          <a:noFill/>
        </p:spPr>
        <p:txBody>
          <a:bodyPr wrap="square" rtlCol="0">
            <a:spAutoFit/>
          </a:bodyPr>
          <a:lstStyle/>
          <a:p>
            <a:pPr algn="r"/>
            <a:r>
              <a:rPr lang="en-US" dirty="0"/>
              <a:t>Measurements</a:t>
            </a:r>
          </a:p>
        </p:txBody>
      </p:sp>
      <p:pic>
        <p:nvPicPr>
          <p:cNvPr id="23" name="Picture 2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816099" y="4053957"/>
            <a:ext cx="517510" cy="543887"/>
          </a:xfrm>
          <a:prstGeom prst="rect">
            <a:avLst/>
          </a:prstGeom>
        </p:spPr>
      </p:pic>
      <p:pic>
        <p:nvPicPr>
          <p:cNvPr id="24" name="Picture 2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357711" y="4038600"/>
            <a:ext cx="517510" cy="543887"/>
          </a:xfrm>
          <a:prstGeom prst="rect">
            <a:avLst/>
          </a:prstGeom>
        </p:spPr>
      </p:pic>
      <p:sp>
        <p:nvSpPr>
          <p:cNvPr id="25" name="TextBox 24"/>
          <p:cNvSpPr txBox="1"/>
          <p:nvPr/>
        </p:nvSpPr>
        <p:spPr>
          <a:xfrm>
            <a:off x="1610257" y="4800600"/>
            <a:ext cx="6923859" cy="369332"/>
          </a:xfrm>
          <a:prstGeom prst="rect">
            <a:avLst/>
          </a:prstGeom>
          <a:noFill/>
        </p:spPr>
        <p:txBody>
          <a:bodyPr wrap="square" rtlCol="0">
            <a:spAutoFit/>
          </a:bodyPr>
          <a:lstStyle/>
          <a:p>
            <a:pPr algn="ctr"/>
            <a:r>
              <a:rPr lang="en-US" dirty="0"/>
              <a:t> Person   time</a:t>
            </a:r>
          </a:p>
        </p:txBody>
      </p:sp>
      <p:sp>
        <p:nvSpPr>
          <p:cNvPr id="32" name="Down Arrow 31"/>
          <p:cNvSpPr/>
          <p:nvPr/>
        </p:nvSpPr>
        <p:spPr>
          <a:xfrm>
            <a:off x="4328107" y="1299860"/>
            <a:ext cx="444178" cy="1203798"/>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vert="vert270" rtlCol="0" anchor="ctr"/>
          <a:lstStyle/>
          <a:p>
            <a:pPr algn="ctr"/>
            <a:r>
              <a:rPr lang="en-US" dirty="0"/>
              <a:t>Disease</a:t>
            </a:r>
          </a:p>
        </p:txBody>
      </p:sp>
      <p:sp>
        <p:nvSpPr>
          <p:cNvPr id="33" name="Down Arrow 32"/>
          <p:cNvSpPr/>
          <p:nvPr/>
        </p:nvSpPr>
        <p:spPr>
          <a:xfrm>
            <a:off x="5020612" y="1299860"/>
            <a:ext cx="444178" cy="1203798"/>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vert="vert270" rtlCol="0" anchor="ctr"/>
          <a:lstStyle/>
          <a:p>
            <a:pPr algn="ctr"/>
            <a:r>
              <a:rPr lang="en-US" dirty="0"/>
              <a:t>Treatment</a:t>
            </a:r>
          </a:p>
        </p:txBody>
      </p:sp>
      <p:sp>
        <p:nvSpPr>
          <p:cNvPr id="34" name="Down Arrow 33"/>
          <p:cNvSpPr/>
          <p:nvPr/>
        </p:nvSpPr>
        <p:spPr>
          <a:xfrm>
            <a:off x="6601474" y="1299860"/>
            <a:ext cx="444178" cy="1203798"/>
          </a:xfrm>
          <a:prstGeom prst="downArrow">
            <a:avLst/>
          </a:prstGeom>
        </p:spPr>
        <p:style>
          <a:lnRef idx="2">
            <a:schemeClr val="accent3">
              <a:shade val="50000"/>
            </a:schemeClr>
          </a:lnRef>
          <a:fillRef idx="1">
            <a:schemeClr val="accent3"/>
          </a:fillRef>
          <a:effectRef idx="0">
            <a:schemeClr val="accent3"/>
          </a:effectRef>
          <a:fontRef idx="minor">
            <a:schemeClr val="lt1"/>
          </a:fontRef>
        </p:style>
        <p:txBody>
          <a:bodyPr vert="vert270" rtlCol="0" anchor="ctr"/>
          <a:lstStyle/>
          <a:p>
            <a:pPr algn="ctr"/>
            <a:r>
              <a:rPr lang="en-US" dirty="0"/>
              <a:t>Outcome</a:t>
            </a:r>
          </a:p>
        </p:txBody>
      </p:sp>
      <p:pic>
        <p:nvPicPr>
          <p:cNvPr id="35" name="Picture 34"/>
          <p:cNvPicPr>
            <a:picLocks noChangeAspect="1"/>
          </p:cNvPicPr>
          <p:nvPr/>
        </p:nvPicPr>
        <p:blipFill>
          <a:blip r:embed="rId4"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flipH="1">
            <a:off x="2996953" y="2573980"/>
            <a:ext cx="517510" cy="543887"/>
          </a:xfrm>
          <a:prstGeom prst="rect">
            <a:avLst/>
          </a:prstGeom>
        </p:spPr>
      </p:pic>
      <p:pic>
        <p:nvPicPr>
          <p:cNvPr id="36" name="Picture 3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185661" y="3112819"/>
            <a:ext cx="518360" cy="544781"/>
          </a:xfrm>
          <a:prstGeom prst="rect">
            <a:avLst/>
          </a:prstGeom>
        </p:spPr>
      </p:pic>
      <p:pic>
        <p:nvPicPr>
          <p:cNvPr id="37" name="Picture 3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865821" y="4038600"/>
            <a:ext cx="517510" cy="543887"/>
          </a:xfrm>
          <a:prstGeom prst="rect">
            <a:avLst/>
          </a:prstGeom>
        </p:spPr>
      </p:pic>
      <p:cxnSp>
        <p:nvCxnSpPr>
          <p:cNvPr id="39" name="Straight Arrow Connector 38"/>
          <p:cNvCxnSpPr>
            <a:stCxn id="33" idx="2"/>
          </p:cNvCxnSpPr>
          <p:nvPr/>
        </p:nvCxnSpPr>
        <p:spPr>
          <a:xfrm flipH="1">
            <a:off x="5189421" y="2503658"/>
            <a:ext cx="53280" cy="3058942"/>
          </a:xfrm>
          <a:prstGeom prst="straightConnector1">
            <a:avLst/>
          </a:prstGeom>
          <a:ln>
            <a:prstDash val="dash"/>
            <a:tailEnd type="triangle"/>
          </a:ln>
        </p:spPr>
        <p:style>
          <a:lnRef idx="2">
            <a:schemeClr val="dk1"/>
          </a:lnRef>
          <a:fillRef idx="0">
            <a:schemeClr val="dk1"/>
          </a:fillRef>
          <a:effectRef idx="1">
            <a:schemeClr val="dk1"/>
          </a:effectRef>
          <a:fontRef idx="minor">
            <a:schemeClr val="tx1"/>
          </a:fontRef>
        </p:style>
      </p:cxnSp>
      <p:sp>
        <p:nvSpPr>
          <p:cNvPr id="41" name="TextBox 40"/>
          <p:cNvSpPr txBox="1"/>
          <p:nvPr/>
        </p:nvSpPr>
        <p:spPr>
          <a:xfrm>
            <a:off x="5043506" y="5560979"/>
            <a:ext cx="244490" cy="369332"/>
          </a:xfrm>
          <a:prstGeom prst="rect">
            <a:avLst/>
          </a:prstGeom>
          <a:noFill/>
        </p:spPr>
        <p:txBody>
          <a:bodyPr wrap="square" rtlCol="0">
            <a:spAutoFit/>
          </a:bodyPr>
          <a:lstStyle/>
          <a:p>
            <a:r>
              <a:rPr lang="en-US" dirty="0"/>
              <a:t>0</a:t>
            </a:r>
          </a:p>
        </p:txBody>
      </p:sp>
      <p:cxnSp>
        <p:nvCxnSpPr>
          <p:cNvPr id="43" name="Straight Arrow Connector 42"/>
          <p:cNvCxnSpPr/>
          <p:nvPr/>
        </p:nvCxnSpPr>
        <p:spPr>
          <a:xfrm flipH="1">
            <a:off x="1816099" y="5410200"/>
            <a:ext cx="3373322" cy="0"/>
          </a:xfrm>
          <a:prstGeom prst="straightConnector1">
            <a:avLst/>
          </a:prstGeom>
          <a:ln>
            <a:prstDash val="dash"/>
            <a:tailEnd type="triangle"/>
          </a:ln>
        </p:spPr>
        <p:style>
          <a:lnRef idx="2">
            <a:schemeClr val="accent2"/>
          </a:lnRef>
          <a:fillRef idx="0">
            <a:schemeClr val="accent2"/>
          </a:fillRef>
          <a:effectRef idx="1">
            <a:schemeClr val="accent2"/>
          </a:effectRef>
          <a:fontRef idx="minor">
            <a:schemeClr val="tx1"/>
          </a:fontRef>
        </p:style>
      </p:cxnSp>
      <p:sp>
        <p:nvSpPr>
          <p:cNvPr id="44" name="TextBox 43"/>
          <p:cNvSpPr txBox="1"/>
          <p:nvPr/>
        </p:nvSpPr>
        <p:spPr>
          <a:xfrm>
            <a:off x="1816098" y="5410200"/>
            <a:ext cx="3373323" cy="369332"/>
          </a:xfrm>
          <a:prstGeom prst="rect">
            <a:avLst/>
          </a:prstGeom>
          <a:noFill/>
        </p:spPr>
        <p:txBody>
          <a:bodyPr wrap="square" rtlCol="0">
            <a:spAutoFit/>
          </a:bodyPr>
          <a:lstStyle/>
          <a:p>
            <a:pPr algn="ctr"/>
            <a:r>
              <a:rPr lang="en-US" dirty="0"/>
              <a:t> Baseline time</a:t>
            </a:r>
          </a:p>
        </p:txBody>
      </p:sp>
      <p:cxnSp>
        <p:nvCxnSpPr>
          <p:cNvPr id="45" name="Straight Arrow Connector 44"/>
          <p:cNvCxnSpPr/>
          <p:nvPr/>
        </p:nvCxnSpPr>
        <p:spPr>
          <a:xfrm flipH="1">
            <a:off x="5168899" y="5410200"/>
            <a:ext cx="3373322" cy="0"/>
          </a:xfrm>
          <a:prstGeom prst="straightConnector1">
            <a:avLst/>
          </a:prstGeom>
          <a:ln>
            <a:prstDash val="dash"/>
            <a:headEnd type="triangle" w="med" len="med"/>
            <a:tailEnd type="none" w="med" len="med"/>
          </a:ln>
        </p:spPr>
        <p:style>
          <a:lnRef idx="2">
            <a:schemeClr val="accent3"/>
          </a:lnRef>
          <a:fillRef idx="0">
            <a:schemeClr val="accent3"/>
          </a:fillRef>
          <a:effectRef idx="1">
            <a:schemeClr val="accent3"/>
          </a:effectRef>
          <a:fontRef idx="minor">
            <a:schemeClr val="tx1"/>
          </a:fontRef>
        </p:style>
      </p:cxnSp>
      <p:sp>
        <p:nvSpPr>
          <p:cNvPr id="46" name="TextBox 45"/>
          <p:cNvSpPr txBox="1"/>
          <p:nvPr/>
        </p:nvSpPr>
        <p:spPr>
          <a:xfrm>
            <a:off x="5168898" y="5411821"/>
            <a:ext cx="3373323" cy="369332"/>
          </a:xfrm>
          <a:prstGeom prst="rect">
            <a:avLst/>
          </a:prstGeom>
          <a:noFill/>
        </p:spPr>
        <p:txBody>
          <a:bodyPr wrap="square" rtlCol="0">
            <a:spAutoFit/>
          </a:bodyPr>
          <a:lstStyle/>
          <a:p>
            <a:pPr algn="ctr"/>
            <a:r>
              <a:rPr lang="en-US" dirty="0"/>
              <a:t>Follow-up time</a:t>
            </a:r>
          </a:p>
        </p:txBody>
      </p:sp>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75861" y="3101293"/>
            <a:ext cx="518360" cy="544781"/>
          </a:xfrm>
          <a:prstGeom prst="rect">
            <a:avLst/>
          </a:prstGeom>
        </p:spPr>
      </p:pic>
      <p:sp>
        <p:nvSpPr>
          <p:cNvPr id="3" name="TextBox 2"/>
          <p:cNvSpPr txBox="1"/>
          <p:nvPr/>
        </p:nvSpPr>
        <p:spPr>
          <a:xfrm>
            <a:off x="1560389" y="1556696"/>
            <a:ext cx="2429364" cy="1015663"/>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sz="2000" dirty="0"/>
              <a:t>Which treatment did patients choose after diagnosis?</a:t>
            </a:r>
          </a:p>
        </p:txBody>
      </p:sp>
      <p:sp>
        <p:nvSpPr>
          <p:cNvPr id="38" name="TextBox 37"/>
          <p:cNvSpPr txBox="1"/>
          <p:nvPr/>
        </p:nvSpPr>
        <p:spPr>
          <a:xfrm>
            <a:off x="615277" y="3047607"/>
            <a:ext cx="2429364" cy="584775"/>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sz="1600" dirty="0"/>
              <a:t>Which patients chose which treatments?</a:t>
            </a:r>
          </a:p>
        </p:txBody>
      </p:sp>
      <p:sp>
        <p:nvSpPr>
          <p:cNvPr id="40" name="TextBox 39"/>
          <p:cNvSpPr txBox="1"/>
          <p:nvPr/>
        </p:nvSpPr>
        <p:spPr>
          <a:xfrm>
            <a:off x="1006042" y="4165517"/>
            <a:ext cx="2947166" cy="830997"/>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sz="1600" dirty="0"/>
              <a:t>How many patients experienced the outcome after treatment?</a:t>
            </a:r>
          </a:p>
        </p:txBody>
      </p:sp>
      <p:sp>
        <p:nvSpPr>
          <p:cNvPr id="42" name="TextBox 41"/>
          <p:cNvSpPr txBox="1"/>
          <p:nvPr/>
        </p:nvSpPr>
        <p:spPr>
          <a:xfrm>
            <a:off x="5335049" y="5498757"/>
            <a:ext cx="3081780" cy="584775"/>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r>
              <a:rPr lang="en-US" sz="1600" dirty="0"/>
              <a:t>What is the probability I will experience the outcome?</a:t>
            </a:r>
          </a:p>
        </p:txBody>
      </p:sp>
      <p:sp>
        <p:nvSpPr>
          <p:cNvPr id="47" name="TextBox 46"/>
          <p:cNvSpPr txBox="1"/>
          <p:nvPr/>
        </p:nvSpPr>
        <p:spPr>
          <a:xfrm>
            <a:off x="5916630" y="4529526"/>
            <a:ext cx="2846650" cy="707886"/>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2000" dirty="0"/>
              <a:t>Does treatment cause outcome?</a:t>
            </a:r>
          </a:p>
        </p:txBody>
      </p:sp>
      <p:sp>
        <p:nvSpPr>
          <p:cNvPr id="48" name="TextBox 47"/>
          <p:cNvSpPr txBox="1"/>
          <p:nvPr/>
        </p:nvSpPr>
        <p:spPr>
          <a:xfrm>
            <a:off x="6238719" y="3099137"/>
            <a:ext cx="2846650" cy="892552"/>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1600" dirty="0"/>
              <a:t>Does one treatment cause the outcome more than an alternative</a:t>
            </a:r>
            <a:r>
              <a:rPr lang="en-US" sz="2000" dirty="0"/>
              <a:t>?</a:t>
            </a:r>
          </a:p>
        </p:txBody>
      </p:sp>
      <p:sp>
        <p:nvSpPr>
          <p:cNvPr id="51" name="TextBox 50"/>
          <p:cNvSpPr txBox="1"/>
          <p:nvPr/>
        </p:nvSpPr>
        <p:spPr>
          <a:xfrm>
            <a:off x="1893450" y="5509225"/>
            <a:ext cx="3081780" cy="707886"/>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r>
              <a:rPr lang="en-US" sz="2000" dirty="0"/>
              <a:t>What is the probability I will develop the disease?</a:t>
            </a:r>
          </a:p>
        </p:txBody>
      </p:sp>
    </p:spTree>
    <p:extLst>
      <p:ext uri="{BB962C8B-B14F-4D97-AF65-F5344CB8AC3E}">
        <p14:creationId xmlns:p14="http://schemas.microsoft.com/office/powerpoint/2010/main" val="23682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8" grpId="0" animBg="1"/>
      <p:bldP spid="40" grpId="0" animBg="1"/>
      <p:bldP spid="42" grpId="0" animBg="1"/>
      <p:bldP spid="47" grpId="0" animBg="1"/>
      <p:bldP spid="48" grpId="0" animBg="1"/>
      <p:bldP spid="51" grpId="0" animBg="1"/>
    </p:bldLst>
  </p:timing>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64C77E58B18764BA9F4485A4FB4C2A4" ma:contentTypeVersion="6" ma:contentTypeDescription="Create a new document." ma:contentTypeScope="" ma:versionID="3a953334edd8eff74c2e6ab20c79739b">
  <xsd:schema xmlns:xsd="http://www.w3.org/2001/XMLSchema" xmlns:xs="http://www.w3.org/2001/XMLSchema" xmlns:p="http://schemas.microsoft.com/office/2006/metadata/properties" xmlns:ns2="6aa4acca-6ce2-4a89-886c-179c5d781235" targetNamespace="http://schemas.microsoft.com/office/2006/metadata/properties" ma:root="true" ma:fieldsID="c0f23dd8616ac65f7b9becc58c7b1116" ns2:_="">
    <xsd:import namespace="6aa4acca-6ce2-4a89-886c-179c5d781235"/>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aa4acca-6ce2-4a89-886c-179c5d78123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2A3A09A-61ED-4EAF-8329-B9E8D59E281E}">
  <ds:schemaRefs>
    <ds:schemaRef ds:uri="http://www.w3.org/XML/1998/namespace"/>
    <ds:schemaRef ds:uri="http://schemas.microsoft.com/office/2006/metadata/properties"/>
    <ds:schemaRef ds:uri="http://purl.org/dc/elements/1.1/"/>
    <ds:schemaRef ds:uri="http://purl.org/dc/dcmitype/"/>
    <ds:schemaRef ds:uri="http://schemas.microsoft.com/office/2006/documentManagement/types"/>
    <ds:schemaRef ds:uri="6aa4acca-6ce2-4a89-886c-179c5d781235"/>
    <ds:schemaRef ds:uri="http://schemas.microsoft.com/office/infopath/2007/PartnerControls"/>
    <ds:schemaRef ds:uri="http://schemas.openxmlformats.org/package/2006/metadata/core-properties"/>
    <ds:schemaRef ds:uri="http://purl.org/dc/terms/"/>
  </ds:schemaRefs>
</ds:datastoreItem>
</file>

<file path=customXml/itemProps2.xml><?xml version="1.0" encoding="utf-8"?>
<ds:datastoreItem xmlns:ds="http://schemas.openxmlformats.org/officeDocument/2006/customXml" ds:itemID="{C6465A5B-EB83-4500-A0B7-B13B8237D77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aa4acca-6ce2-4a89-886c-179c5d78123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0E58F0A2-F3E3-46DF-9160-CBE0945AA06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6810</TotalTime>
  <Words>4497</Words>
  <Application>Microsoft Macintosh PowerPoint</Application>
  <PresentationFormat>On-screen Show (4:3)</PresentationFormat>
  <Paragraphs>686</Paragraphs>
  <Slides>54</Slides>
  <Notes>4</Notes>
  <HiddenSlides>1</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54</vt:i4>
      </vt:variant>
    </vt:vector>
  </HeadingPairs>
  <TitlesOfParts>
    <vt:vector size="58" baseType="lpstr">
      <vt:lpstr>Arial</vt:lpstr>
      <vt:lpstr>Calibri</vt:lpstr>
      <vt:lpstr>Times New Roman</vt:lpstr>
      <vt:lpstr>Office Theme</vt:lpstr>
      <vt:lpstr> OHDSI Tutorial:  Patient-level predictive modelling in observational healthcare data</vt:lpstr>
      <vt:lpstr>The journey toward Patient-Level Prediction</vt:lpstr>
      <vt:lpstr>Faculty</vt:lpstr>
      <vt:lpstr>Today’s Agenda</vt:lpstr>
      <vt:lpstr>Welcome to the Patient-Level Prediction Tutorial</vt:lpstr>
      <vt:lpstr>Kep Topics to cover in 30 mins</vt:lpstr>
      <vt:lpstr>OHDSI’s Mission</vt:lpstr>
      <vt:lpstr>A caricature of the patient journey</vt:lpstr>
      <vt:lpstr>Questions asked across the patient journey</vt:lpstr>
      <vt:lpstr>Complementary evidence to inform the patient journey</vt:lpstr>
      <vt:lpstr>Clinicians are confronted with prediction questions on a daily basis. What options do they have?</vt:lpstr>
      <vt:lpstr>Example clinical prediction model</vt:lpstr>
      <vt:lpstr>Example clinical prediction model</vt:lpstr>
      <vt:lpstr>Prediction Problem Definition</vt:lpstr>
      <vt:lpstr>What are the key inputs to a patient-level prediction study?</vt:lpstr>
      <vt:lpstr>Types of prediction problems in healthcare</vt:lpstr>
      <vt:lpstr>Types of prediction problems in healthcare</vt:lpstr>
      <vt:lpstr>Types of prediction problems in healthcare</vt:lpstr>
      <vt:lpstr>Types of prediction problems in healthcare</vt:lpstr>
      <vt:lpstr>Types of prediction problems in healthcare</vt:lpstr>
      <vt:lpstr>Types of prediction problems in healthcare</vt:lpstr>
      <vt:lpstr>How to pick a clinically useful task?</vt:lpstr>
      <vt:lpstr>Types of prediction problems in healthcare</vt:lpstr>
      <vt:lpstr>PowerPoint Presentation</vt:lpstr>
      <vt:lpstr>Today’s Agenda</vt:lpstr>
      <vt:lpstr>What is your prediction problem?</vt:lpstr>
      <vt:lpstr>Today’s Agenda</vt:lpstr>
      <vt:lpstr>Let’s take a 15 min break</vt:lpstr>
      <vt:lpstr>Today’s Agenda</vt:lpstr>
      <vt:lpstr>OHDSI PLP Framework with Best Practices</vt:lpstr>
      <vt:lpstr>Things to cover in 45 mins</vt:lpstr>
      <vt:lpstr>The Framework</vt:lpstr>
      <vt:lpstr>Cohort vs case-control design</vt:lpstr>
      <vt:lpstr>Extracting labelled data</vt:lpstr>
      <vt:lpstr>Retrospective cohort design using RWD for prediction</vt:lpstr>
      <vt:lpstr>Developing the model</vt:lpstr>
      <vt:lpstr>Evaluating the model</vt:lpstr>
      <vt:lpstr>Publishing the model</vt:lpstr>
      <vt:lpstr>Questions?</vt:lpstr>
      <vt:lpstr>Today’s Agenda</vt:lpstr>
      <vt:lpstr>Design your model</vt:lpstr>
      <vt:lpstr>Today’s Agenda</vt:lpstr>
      <vt:lpstr>Let’s take a 15 min break</vt:lpstr>
      <vt:lpstr>Today’s Agenda</vt:lpstr>
      <vt:lpstr>Live Demo Developing models using the PatientLevelPrediction R package</vt:lpstr>
      <vt:lpstr>Move over to markdown html</vt:lpstr>
      <vt:lpstr>Today’s Agenda</vt:lpstr>
      <vt:lpstr>PowerPoint Presentation</vt:lpstr>
      <vt:lpstr>Lessons Learned</vt:lpstr>
      <vt:lpstr>What’s Next?</vt:lpstr>
      <vt:lpstr>Join the PLP Community</vt:lpstr>
      <vt:lpstr>Continuation of the PLP Journey</vt:lpstr>
      <vt:lpstr>Tutorial improvement</vt:lpstr>
      <vt:lpstr>Questions? Drop us an email</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OHDSI Tutorial:  Patient-level predictive modelling in observational healthcare data</dc:title>
  <dc:creator>Peter Rijnbeek</dc:creator>
  <cp:lastModifiedBy>Jenna Reps</cp:lastModifiedBy>
  <cp:revision>28</cp:revision>
  <cp:lastPrinted>2018-10-13T12:05:45Z</cp:lastPrinted>
  <dcterms:created xsi:type="dcterms:W3CDTF">2018-10-11T16:22:23Z</dcterms:created>
  <dcterms:modified xsi:type="dcterms:W3CDTF">2025-09-12T15:17:22Z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uthorIds_UIVersion_4096">
    <vt:lpwstr>6</vt:lpwstr>
  </property>
  <property fmtid="{D5CDD505-2E9C-101B-9397-08002B2CF9AE}" pid="3" name="ContentTypeId">
    <vt:lpwstr>0x010100764C77E58B18764BA9F4485A4FB4C2A4</vt:lpwstr>
  </property>
  <property fmtid="{D5CDD505-2E9C-101B-9397-08002B2CF9AE}" pid="4" name="AuthorIds_UIVersion_2560">
    <vt:lpwstr>6</vt:lpwstr>
  </property>
</Properties>
</file>